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0"/>
  </p:notesMasterIdLst>
  <p:handoutMasterIdLst>
    <p:handoutMasterId r:id="rId21"/>
  </p:handoutMasterIdLst>
  <p:sldIdLst>
    <p:sldId id="256" r:id="rId2"/>
    <p:sldId id="620" r:id="rId3"/>
    <p:sldId id="621" r:id="rId4"/>
    <p:sldId id="622" r:id="rId5"/>
    <p:sldId id="623" r:id="rId6"/>
    <p:sldId id="624" r:id="rId7"/>
    <p:sldId id="631" r:id="rId8"/>
    <p:sldId id="625" r:id="rId9"/>
    <p:sldId id="533" r:id="rId10"/>
    <p:sldId id="626" r:id="rId11"/>
    <p:sldId id="614" r:id="rId12"/>
    <p:sldId id="628" r:id="rId13"/>
    <p:sldId id="629" r:id="rId14"/>
    <p:sldId id="615" r:id="rId15"/>
    <p:sldId id="630" r:id="rId16"/>
    <p:sldId id="618" r:id="rId17"/>
    <p:sldId id="619" r:id="rId18"/>
    <p:sldId id="612" r:id="rId19"/>
  </p:sldIdLst>
  <p:sldSz cx="9144000" cy="6858000" type="screen4x3"/>
  <p:notesSz cx="6797675" cy="99234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D66B00"/>
    <a:srgbClr val="FFCC00"/>
    <a:srgbClr val="CC6600"/>
    <a:srgbClr val="008000"/>
    <a:srgbClr val="E3F40A"/>
    <a:srgbClr val="D6BD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746" autoAdjust="0"/>
  </p:normalViewPr>
  <p:slideViewPr>
    <p:cSldViewPr>
      <p:cViewPr varScale="1">
        <p:scale>
          <a:sx n="75" d="100"/>
          <a:sy n="75" d="100"/>
        </p:scale>
        <p:origin x="6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694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БСК</c:v>
                </c:pt>
                <c:pt idx="1">
                  <c:v>болезни органов дыхания</c:v>
                </c:pt>
                <c:pt idx="2">
                  <c:v>эндокринные заболевания</c:v>
                </c:pt>
                <c:pt idx="3">
                  <c:v>болезни органов пищеварения</c:v>
                </c:pt>
                <c:pt idx="4">
                  <c:v>нервные болезни</c:v>
                </c:pt>
                <c:pt idx="5">
                  <c:v>онкозаболевания</c:v>
                </c:pt>
                <c:pt idx="6">
                  <c:v>инфекционные болезни</c:v>
                </c:pt>
                <c:pt idx="7">
                  <c:v>травмы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53.2</c:v>
                </c:pt>
                <c:pt idx="1">
                  <c:v>9.1</c:v>
                </c:pt>
                <c:pt idx="2">
                  <c:v>1.9</c:v>
                </c:pt>
                <c:pt idx="3">
                  <c:v>11</c:v>
                </c:pt>
                <c:pt idx="4">
                  <c:v>3.2</c:v>
                </c:pt>
                <c:pt idx="5">
                  <c:v>5.8</c:v>
                </c:pt>
                <c:pt idx="6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2751932050160395"/>
          <c:y val="5.4429585598264787E-2"/>
          <c:w val="0.25859179060950716"/>
          <c:h val="0.928419490419286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0"/>
            <a:ext cx="2944813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5148"/>
            <a:ext cx="2944813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5148"/>
            <a:ext cx="2944813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EE3791-61CA-4BEF-896B-4C9D9981B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86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368"/>
            <a:ext cx="5438775" cy="446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5148"/>
            <a:ext cx="2944813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5148"/>
            <a:ext cx="2944813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74E28CC-BF77-4F49-BF9B-254EBE60A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91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7482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317A9B-92F9-40C3-B330-17AD84C78019}" type="datetimeFigureOut">
              <a:rPr lang="ru-RU" smtClean="0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1DBA2-DED9-45B5-899A-F867BAC24B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A39F3-0BB7-4A99-BF43-116B86E56CCB}" type="datetimeFigureOut">
              <a:rPr lang="ru-RU" smtClean="0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66609-AEE6-493B-B431-C6227359FE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4D1D8C-1E02-4507-9B22-B12C1F5B1A32}" type="datetimeFigureOut">
              <a:rPr lang="ru-RU" smtClean="0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804BC-09BA-495D-B6F2-E4D15CD4EB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02B9D2-F5E5-4C0D-A7B1-F239109151A0}" type="datetimeFigureOut">
              <a:rPr lang="ru-RU" smtClean="0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81277-CA32-4E78-BBFF-A05A305BF1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C5CDE5-19A0-4E83-AC29-9E2C9EF27642}" type="datetimeFigureOut">
              <a:rPr lang="ru-RU" smtClean="0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B318B-5F20-4814-816D-8D3F3C52D4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91973-A29A-4497-B9CA-1A9867BD422F}" type="datetimeFigureOut">
              <a:rPr lang="ru-RU" smtClean="0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23EEE-2AA7-4F3F-B18D-752166C1FF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BBEB7-5475-482F-8B82-AA1AFDF4A203}" type="datetimeFigureOut">
              <a:rPr lang="ru-RU" smtClean="0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29913-74E9-4DFF-A585-7D6EBA485A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0C51A-35B5-4950-934B-C7AC137240BC}" type="datetimeFigureOut">
              <a:rPr lang="ru-RU" smtClean="0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B08B9-7790-4610-A9A7-3B7109A8A5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A0375-2FB2-4BB7-A918-B55A9E920EFE}" type="datetimeFigureOut">
              <a:rPr lang="ru-RU" smtClean="0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F9233-3D7D-4797-BFAB-6039517D2A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3F80A-DA6F-4500-AB24-2C2984A736FC}" type="datetimeFigureOut">
              <a:rPr lang="ru-RU" smtClean="0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48BFF-52FD-4E94-AD66-6577D13429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B20A0-152F-4FA0-9EBA-3B89B1A650CD}" type="datetimeFigureOut">
              <a:rPr lang="ru-RU" smtClean="0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54656EA-66B3-48FD-8123-B55428330D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7277345-3BBA-425C-A5D0-813856764DF7}" type="datetimeFigureOut">
              <a:rPr lang="ru-RU" smtClean="0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B8A929A-4EB9-467F-8139-D1885B091C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yandex.ru/images/search?text=%D0%98%D0%B3%D1%80%D0%B8%D0%BD%D1%81%D0%BA%D0%B0%D1%8F%20%D0%A0%D0%91%20%D0%9C%D0%97%20%D0%A3%D0%A0&amp;img_url=http://igra.udmmed.ru/2.jpg&amp;pos=2&amp;rpt=sima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349500"/>
            <a:ext cx="6553200" cy="2592388"/>
          </a:xfrm>
        </p:spPr>
        <p:txBody>
          <a:bodyPr anchor="b" anchorCtr="0"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Новый взгляд на  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стационарную 			                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службу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2020 году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04938" y="5038725"/>
            <a:ext cx="7704137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ru-RU" sz="2800" b="1" i="1">
              <a:solidFill>
                <a:srgbClr val="64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2938" y="5157788"/>
            <a:ext cx="817721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Лимонова Ирина Федоровна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.о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зам.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врача по медицинской части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30.01.2020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41103"/>
            <a:ext cx="3873519" cy="217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Краткое наименование:БУЗ УР &amp;quot;Игринская РБ МЗ УР&amp;quot;.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3441" y="2516794"/>
            <a:ext cx="3916709" cy="268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86081"/>
              </p:ext>
            </p:extLst>
          </p:nvPr>
        </p:nvGraphicFramePr>
        <p:xfrm>
          <a:off x="357158" y="285728"/>
          <a:ext cx="8286806" cy="5803623"/>
        </p:xfrm>
        <a:graphic>
          <a:graphicData uri="http://schemas.openxmlformats.org/drawingml/2006/table">
            <a:tbl>
              <a:tblPr/>
              <a:tblGrid>
                <a:gridCol w="2286016"/>
                <a:gridCol w="854951"/>
                <a:gridCol w="1470240"/>
                <a:gridCol w="1670727"/>
                <a:gridCol w="2004872"/>
              </a:tblGrid>
              <a:tr h="1075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C17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Профиль койки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C17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КСГ,%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C17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вып.плана к/дней,%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70C17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Ср.длит.преб.в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C17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70C17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стац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C17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C17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Факт.число дней работы койки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59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Травматологические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330  (331)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677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Педиатрические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93,4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301  (326)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1116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Патология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новорожденных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134  (337)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798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Патология беременности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354 (325)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1075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Беременные и роженицы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153 (280)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0" y="5715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Структура госпитализированных пациентов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 возрастному составу </a:t>
            </a: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695131"/>
              </p:ext>
            </p:extLst>
          </p:nvPr>
        </p:nvGraphicFramePr>
        <p:xfrm>
          <a:off x="231775" y="1595438"/>
          <a:ext cx="8875713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Лист" r:id="rId3" imgW="8877300" imgH="4400550" progId="Excel.Sheet.8">
                  <p:embed/>
                </p:oleObj>
              </mc:Choice>
              <mc:Fallback>
                <p:oleObj name="Лист" r:id="rId3" imgW="8877300" imgH="4400550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595438"/>
                        <a:ext cx="8875713" cy="440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Первичное сосудистое отделение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832907"/>
              </p:ext>
            </p:extLst>
          </p:nvPr>
        </p:nvGraphicFramePr>
        <p:xfrm>
          <a:off x="457200" y="1571613"/>
          <a:ext cx="7972452" cy="4980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484"/>
                <a:gridCol w="2657484"/>
                <a:gridCol w="2657484"/>
              </a:tblGrid>
              <a:tr h="52409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ОНМК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ОКС</a:t>
                      </a:r>
                      <a:endParaRPr lang="ru-RU" dirty="0"/>
                    </a:p>
                  </a:txBody>
                  <a:tcPr/>
                </a:tc>
              </a:tr>
              <a:tr h="5240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Зарегистрировано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449 пациента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179 пациентов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514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Игринский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514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Кезский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514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Дебесский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Селтинский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0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Переведено в РСЦ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БУЗ УР «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1РКБ МЗ УР» (РКДЦ)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 пациентов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89 пациента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0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Выписано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375 пациента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84 пациента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0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Летальность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64 случаев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 случаев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пациентов ПСО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839664"/>
              </p:ext>
            </p:extLst>
          </p:nvPr>
        </p:nvGraphicFramePr>
        <p:xfrm>
          <a:off x="500034" y="1928802"/>
          <a:ext cx="8229600" cy="3556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82864"/>
                <a:gridCol w="1463056"/>
                <a:gridCol w="1645920"/>
                <a:gridCol w="1391618"/>
                <a:gridCol w="1900222"/>
              </a:tblGrid>
              <a:tr h="422267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Неврологического профиля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тромболизис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Летальный исход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Летальный с 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тромболизисом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ТИА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ОНМК , ИТ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(16)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ОНМК, ГТ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Кардиологического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профиля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ОИМ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(7)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Нестабильная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стенокардия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000250" y="285750"/>
            <a:ext cx="5214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Летальность по стационару, %</a:t>
            </a:r>
          </a:p>
        </p:txBody>
      </p:sp>
      <p:graphicFrame>
        <p:nvGraphicFramePr>
          <p:cNvPr id="411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14570"/>
              </p:ext>
            </p:extLst>
          </p:nvPr>
        </p:nvGraphicFramePr>
        <p:xfrm>
          <a:off x="714348" y="1285860"/>
          <a:ext cx="7524759" cy="4541520"/>
        </p:xfrm>
        <a:graphic>
          <a:graphicData uri="http://schemas.openxmlformats.org/drawingml/2006/table">
            <a:tbl>
              <a:tblPr/>
              <a:tblGrid>
                <a:gridCol w="2508253"/>
                <a:gridCol w="2508253"/>
                <a:gridCol w="2508253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Больничная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Летальность,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Трудоспособный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Возраст,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других районов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371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Причины увеличения летальности: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Поздняя обращаемость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Атипичное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течение заболевания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Наличие тяжелых сопутствующих заболеваний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Возраст, госпитализация с ОНМК независимо от возраста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Низкая приверженность к лечению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Низкая информированность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причин летальности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116238"/>
              </p:ext>
            </p:extLst>
          </p:nvPr>
        </p:nvGraphicFramePr>
        <p:xfrm>
          <a:off x="457200" y="1214438"/>
          <a:ext cx="8229600" cy="511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3"/>
          <p:cNvSpPr txBox="1">
            <a:spLocks noChangeArrowheads="1"/>
          </p:cNvSpPr>
          <p:nvPr/>
        </p:nvSpPr>
        <p:spPr bwMode="auto">
          <a:xfrm>
            <a:off x="941491" y="260350"/>
            <a:ext cx="78118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cs typeface="Traditional Arabic" pitchFamily="18" charset="-78"/>
              </a:rPr>
              <a:t>Эффективность использования ресурсов </a:t>
            </a:r>
          </a:p>
          <a:p>
            <a:pPr algn="ctr"/>
            <a:r>
              <a:rPr lang="ru-RU" sz="2800" b="1" dirty="0">
                <a:cs typeface="Traditional Arabic" pitchFamily="18" charset="-78"/>
              </a:rPr>
              <a:t>стационарной службы в </a:t>
            </a:r>
            <a:r>
              <a:rPr lang="ru-RU" sz="2800" b="1" dirty="0" smtClean="0">
                <a:cs typeface="Traditional Arabic" pitchFamily="18" charset="-78"/>
              </a:rPr>
              <a:t>2019 </a:t>
            </a:r>
            <a:r>
              <a:rPr lang="ru-RU" sz="2800" b="1" dirty="0">
                <a:cs typeface="Traditional Arabic" pitchFamily="18" charset="-78"/>
              </a:rPr>
              <a:t>году</a:t>
            </a:r>
          </a:p>
        </p:txBody>
      </p:sp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0" y="1196975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  </a:t>
            </a:r>
            <a:r>
              <a:rPr lang="ru-RU" sz="2400" b="1" dirty="0">
                <a:solidFill>
                  <a:srgbClr val="7030A0"/>
                </a:solidFill>
              </a:rPr>
              <a:t>выполнение плана по КСГ на 101,4%;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увеличение фактического числа дней работы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койки в году, за счет проведенной 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оптимизации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коечного фонда</a:t>
            </a:r>
            <a:r>
              <a:rPr lang="ru-RU" sz="2400" b="1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sz="2400" b="1" dirty="0">
                <a:solidFill>
                  <a:srgbClr val="FF0000"/>
                </a:solidFill>
              </a:rPr>
              <a:t>успешное внедрение </a:t>
            </a:r>
            <a:r>
              <a:rPr lang="ru-RU" sz="2400" b="1" dirty="0" err="1" smtClean="0">
                <a:solidFill>
                  <a:srgbClr val="FF0000"/>
                </a:solidFill>
              </a:rPr>
              <a:t>тромболизиса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(44 при </a:t>
            </a:r>
            <a:r>
              <a:rPr lang="ru-RU" sz="2400" b="1" dirty="0" smtClean="0">
                <a:solidFill>
                  <a:srgbClr val="FF0000"/>
                </a:solidFill>
              </a:rPr>
              <a:t>ОНМК, </a:t>
            </a:r>
            <a:r>
              <a:rPr lang="ru-RU" sz="2400" b="1" dirty="0" smtClean="0">
                <a:solidFill>
                  <a:srgbClr val="FF0000"/>
                </a:solidFill>
              </a:rPr>
              <a:t>9  </a:t>
            </a:r>
            <a:r>
              <a:rPr lang="ru-RU" sz="2400" b="1" dirty="0" smtClean="0">
                <a:solidFill>
                  <a:srgbClr val="FF0000"/>
                </a:solidFill>
              </a:rPr>
              <a:t>при ОИМ);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b="1" dirty="0"/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активное использование дорогостоящего    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  оборудования (КТ 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УЗИ )на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стационарном  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  этапе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(выявление  ОНМК,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онкопатологии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, туберкулеза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ОИМ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)      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0070C0"/>
                </a:solidFill>
              </a:rPr>
              <a:t>функционирует кабинет телемедицины, </a:t>
            </a:r>
            <a:r>
              <a:rPr lang="ru-RU" sz="2400" b="1" dirty="0" smtClean="0">
                <a:solidFill>
                  <a:srgbClr val="0070C0"/>
                </a:solidFill>
              </a:rPr>
              <a:t>проводятся </a:t>
            </a:r>
            <a:r>
              <a:rPr lang="ru-RU" sz="2400" b="1" dirty="0">
                <a:solidFill>
                  <a:srgbClr val="0070C0"/>
                </a:solidFill>
              </a:rPr>
              <a:t>консультации по тяжелым </a:t>
            </a:r>
            <a:r>
              <a:rPr lang="ru-RU" sz="2400" b="1" dirty="0" smtClean="0">
                <a:solidFill>
                  <a:srgbClr val="0070C0"/>
                </a:solidFill>
              </a:rPr>
              <a:t>пациентам (373); </a:t>
            </a:r>
            <a:r>
              <a:rPr lang="ru-RU" sz="2400" b="1" dirty="0">
                <a:solidFill>
                  <a:srgbClr val="0070C0"/>
                </a:solidFill>
              </a:rPr>
              <a:t>селекторные совещания, </a:t>
            </a:r>
            <a:r>
              <a:rPr lang="ru-RU" sz="2400" b="1" dirty="0" smtClean="0">
                <a:solidFill>
                  <a:srgbClr val="0070C0"/>
                </a:solidFill>
              </a:rPr>
              <a:t>консилиумы </a:t>
            </a:r>
            <a:r>
              <a:rPr lang="ru-RU" sz="2400" b="1" dirty="0">
                <a:solidFill>
                  <a:srgbClr val="0070C0"/>
                </a:solidFill>
              </a:rPr>
              <a:t>с ведущими специалистами УР</a:t>
            </a:r>
          </a:p>
          <a:p>
            <a:endParaRPr lang="ru-RU" sz="2400" b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3"/>
          <p:cNvSpPr txBox="1">
            <a:spLocks noChangeArrowheads="1"/>
          </p:cNvSpPr>
          <p:nvPr/>
        </p:nvSpPr>
        <p:spPr bwMode="auto">
          <a:xfrm>
            <a:off x="1143000" y="142875"/>
            <a:ext cx="74914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Перспективные направления развития </a:t>
            </a:r>
          </a:p>
          <a:p>
            <a:pPr algn="ctr"/>
            <a:r>
              <a:rPr lang="ru-RU" sz="2400" b="1" dirty="0"/>
              <a:t>стационарной помощи в </a:t>
            </a:r>
            <a:r>
              <a:rPr lang="ru-RU" sz="2400" b="1" dirty="0" err="1"/>
              <a:t>Игринском</a:t>
            </a:r>
            <a:r>
              <a:rPr lang="ru-RU" sz="2400" b="1" dirty="0"/>
              <a:t> районе</a:t>
            </a:r>
          </a:p>
        </p:txBody>
      </p:sp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1" y="928688"/>
            <a:ext cx="889248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этапности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оказания стационарной помощи в соответствии с порядками медицинской помощи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маршрутизации пациентов согласно профиля  и тяжести состояния;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Интенсификация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стационарной помощи за счет расширения объема обследования пациентов на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догоспитальном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этапе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продолжение создания комфортных условий для пребывания пациентов   в  ПСО БУЗ УР «Игринская РБ МЗ УР»; оснащение отделения медицинской мебелью, необходимым оборудованием;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продолжение оказания специализированной медицинской помощи в необходимых объёмах в  межмуниципальном центре по акушерско-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неонатологическому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профилю(родовспоможение),  травматологическому  профилю (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травмоцентр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уровня), хирургическому  профилю ( тяжелые травмы), пульмонологического профиля ( тяжелые пневмонии);</a:t>
            </a:r>
          </a:p>
          <a:p>
            <a:pPr marL="274320" lvl="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дальнейшее развитие центра телемедицины с целью повышения доступности консультативной помощи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своевременное направление пациентов для получения высокотехнологичной медицинской помощи на базе республиканских учреждений УР и РФ.</a:t>
            </a:r>
          </a:p>
          <a:p>
            <a:pPr marL="274320" lvl="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Char char="Ø"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976938"/>
          </a:xfrm>
        </p:spPr>
        <p:txBody>
          <a:bodyPr/>
          <a:lstStyle/>
          <a:p>
            <a:pPr algn="ctr"/>
            <a:endParaRPr lang="ru-RU" smtClean="0">
              <a:effectLst/>
            </a:endParaRPr>
          </a:p>
          <a:p>
            <a:pPr algn="ctr"/>
            <a:endParaRPr lang="ru-RU" smtClean="0">
              <a:effectLst/>
            </a:endParaRPr>
          </a:p>
          <a:p>
            <a:pPr algn="ctr">
              <a:buFont typeface="Wingdings" pitchFamily="2" charset="2"/>
              <a:buNone/>
            </a:pPr>
            <a:endParaRPr lang="ru-RU" smtClean="0">
              <a:effectLst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547664" y="248618"/>
            <a:ext cx="57721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4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Спасибо за внимание!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18555"/>
            <a:ext cx="7488832" cy="56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34" y="130146"/>
            <a:ext cx="8229600" cy="1071570"/>
          </a:xfrm>
          <a:noFill/>
          <a:ln/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Круглосуточный стационар</a:t>
            </a:r>
            <a:b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94063" y="1320728"/>
            <a:ext cx="624507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скорой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риемное отделение: 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АДДИС работает в полном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объеме; получены планшеты для работы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выездных бригадах, на 2020 год установление программ «АРМ поликлиника» (для уточнения диагнозов и лечения пациентов) и ФЭБ (просмотр порядков и стандартов оказания медицинской помощи);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разделения потоков пациентов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завершена реконструкция приемного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тделения.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1796" y="736437"/>
            <a:ext cx="2206318" cy="221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" descr="C:\Users\Татьяна Анатольевна\Desktop\фото для конференции\DSC04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504" y="2838506"/>
            <a:ext cx="2453143" cy="16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37" y="4583987"/>
            <a:ext cx="2747797" cy="206084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196753"/>
            <a:ext cx="8352928" cy="5040560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Терапевтическое отделение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реорганизация коечного фонда отделения: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45 койки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перепрофилирование коек, добавление </a:t>
            </a: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b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1 кардиологической койки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терапевтического профиля - 21 койка;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неврологического профиля – 6 коек;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сосудистое отделение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18 коек: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 неврологических для пациентов ОНМК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кардиологические для пациентов с ОКС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ответственности ПСО: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 Игринского, Дебесского 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Кезского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Селтинского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районов.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в 2020 году: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пациентов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Селтинского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Увинский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ПСО;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-территориальное разделение ПСО с созданием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на 1 этаже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76" y="1304765"/>
            <a:ext cx="3072340" cy="23042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60" y="4005065"/>
            <a:ext cx="2976331" cy="223224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931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Хирургическое отделение 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3499" y="1556792"/>
            <a:ext cx="6707201" cy="4620443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2019 году реорганизация коечного фонда отделения: 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всего 3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койки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(перепрофилирование травматологических коек в хирургические):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23 хирургические койки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 гинекологических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 коек дневного стационара (3 хирургические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и 2 гинекологические).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В 2020 году модернизация хирургического отделения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Родильное отделение - всего 12 коек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 патологии беременности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  беременные и роженицы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 2020 году планируется перевод женской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консультации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кабинетом ультразвуковой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диагностики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1 этаж родильного отделения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06982"/>
            <a:ext cx="2520279" cy="24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Татьяна Анатольевна\Desktop\фото для конференции\DSC04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6"/>
            <a:ext cx="2973017" cy="22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Педиатрическое отделение</a:t>
            </a:r>
            <a:endParaRPr lang="ru-RU" sz="3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4236"/>
            <a:ext cx="6048672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педиатрических коек;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койки патологии новорожденных и недоношенных детей.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2020 году перевод педиатрического отделения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территориально на 2 этаж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Инфекционное отделение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взрослых инфекционных коек;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детских инфекционных коек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9" descr="C:\Users\Татьяна Анатольевна\Desktop\фото для конференции\DSC04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77072"/>
            <a:ext cx="27146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2359"/>
            <a:ext cx="1422786" cy="2529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67" y="944434"/>
            <a:ext cx="1658117" cy="294776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823" y="261916"/>
            <a:ext cx="8229600" cy="6468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диагностики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301608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Компьтерный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томограф;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Рентгенографические исследования;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 исследования;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ЭХО-Кардиография;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Электроэнцефалография;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доплерография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сосудов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головы и шеи;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ЭКГ;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Холтер-исследование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Суточный мониторинг АД.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открытие кабинета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эндоскопии и получение лицензии на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эндоскопических исследований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амбулаторных условиях</a:t>
            </a:r>
          </a:p>
          <a:p>
            <a:endParaRPr lang="ru-RU" dirty="0"/>
          </a:p>
        </p:txBody>
      </p:sp>
      <p:pic>
        <p:nvPicPr>
          <p:cNvPr id="4" name="Picture 4" descr="C:\Users\Татьяна Анатольевна\Desktop\фото для конференции\DSC04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359694"/>
            <a:ext cx="2711910" cy="209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24744"/>
            <a:ext cx="241992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76101"/>
            <a:ext cx="84610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Отделение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реанимации и интенсивной терапии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74452"/>
            <a:ext cx="4283968" cy="2409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113638"/>
            <a:ext cx="8134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6 коек: 3 койки для пациентов с ОНМК;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1 койка для пациентов с ОКС;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1 койка для пациентов хирургического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профиля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1 койка для педиатрических пациентов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год прошло 317 пациентов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получено 4 функциональных кровати, 1 из них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функцией взвешивания          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82" y="3789040"/>
            <a:ext cx="3002566" cy="22519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29985"/>
            <a:ext cx="1925589" cy="14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7967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3" y="249758"/>
            <a:ext cx="8229600" cy="86752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лаборатория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06811"/>
            <a:ext cx="8229600" cy="438912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-клинический минимум;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-биохимический профиль;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-ферменты некроза миокарда( КФК,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тропонины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-электролиты крови;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-газы крови;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коагулограмма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-группа крови;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экспресс-методы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определения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ВИЧ; наркотических веществ в моче.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C:\Users\Татьяна Анатольевна\Desktop\фото для конференции\DSC04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71876"/>
            <a:ext cx="2857489" cy="202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250825" y="260350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endParaRPr lang="ru-RU" sz="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	</a:t>
            </a: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428625" y="142875"/>
            <a:ext cx="8391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Выполнение основных показателей стационарной помощи</a:t>
            </a:r>
          </a:p>
        </p:txBody>
      </p:sp>
      <p:graphicFrame>
        <p:nvGraphicFramePr>
          <p:cNvPr id="2363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587108"/>
              </p:ext>
            </p:extLst>
          </p:nvPr>
        </p:nvGraphicFramePr>
        <p:xfrm>
          <a:off x="428625" y="632942"/>
          <a:ext cx="8286806" cy="5929354"/>
        </p:xfrm>
        <a:graphic>
          <a:graphicData uri="http://schemas.openxmlformats.org/drawingml/2006/table">
            <a:tbl>
              <a:tblPr/>
              <a:tblGrid>
                <a:gridCol w="2141501"/>
                <a:gridCol w="999466"/>
                <a:gridCol w="1470240"/>
                <a:gridCol w="1670727"/>
                <a:gridCol w="2004872"/>
              </a:tblGrid>
              <a:tr h="1075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C17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Профиль койки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C17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КСГ,%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C17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вып.плана к/дней,%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C17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Ср.длит.пребы-вания в стац.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70C17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Факт.число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C17"/>
                          </a:solidFill>
                          <a:effectLst/>
                          <a:latin typeface="Arial" charset="0"/>
                          <a:cs typeface="Arial" charset="0"/>
                        </a:rPr>
                        <a:t> дней работы койки (плановое)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5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Терапевтические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91,1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309  (340)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677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Кардиологические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457 (335)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558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Неврологические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381 (342)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558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ОНМК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523 (342)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798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Инфекционные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323 (299)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1075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Хирургические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338 (334)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5139</TotalTime>
  <Words>801</Words>
  <Application>Microsoft Office PowerPoint</Application>
  <PresentationFormat>Экран (4:3)</PresentationFormat>
  <Paragraphs>242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Constantia</vt:lpstr>
      <vt:lpstr>Garamond</vt:lpstr>
      <vt:lpstr>Tahoma</vt:lpstr>
      <vt:lpstr>Times New Roman</vt:lpstr>
      <vt:lpstr>Traditional Arabic</vt:lpstr>
      <vt:lpstr>Wingdings</vt:lpstr>
      <vt:lpstr>Wingdings 2</vt:lpstr>
      <vt:lpstr>Поток</vt:lpstr>
      <vt:lpstr>Лист</vt:lpstr>
      <vt:lpstr>  Новый взгляд на            стационарную                               службу       в 2020 году</vt:lpstr>
      <vt:lpstr>Круглосуточный стационар Структура</vt:lpstr>
      <vt:lpstr>    Терапевтическое отделение  в 2019 году реорганизация коечного фонда отделения:  всего 45 койки - перепрофилирование коек, добавление 1  неврологической и 1 кардиологической койки  - терапевтического профиля - 21 койка; - неврологического профиля – 6 коек; - Первичное сосудистое отделение  на 18 коек: - 15 неврологических для пациентов ОНМК  - 3 кардиологические для пациентов с ОКС  Зона ответственности ПСО: пациенты  Игринского, Дебесского , Кезского и Селтинского районов.  Планируется в 2020 году: -передача пациентов Селтинского района в  Увинский ПСО; -территориальное разделение ПСО с созданием  отделения на 1 этаже</vt:lpstr>
      <vt:lpstr>Хирургическое отделение </vt:lpstr>
      <vt:lpstr>Педиатрическое отделение</vt:lpstr>
      <vt:lpstr>Отделение диагностики</vt:lpstr>
      <vt:lpstr>Презентация PowerPoint</vt:lpstr>
      <vt:lpstr>Клиническая лаборатория</vt:lpstr>
      <vt:lpstr>Презентация PowerPoint</vt:lpstr>
      <vt:lpstr>Презентация PowerPoint</vt:lpstr>
      <vt:lpstr>Презентация PowerPoint</vt:lpstr>
      <vt:lpstr>Первичное сосудистое отделение</vt:lpstr>
      <vt:lpstr>Структура пациентов ПСО</vt:lpstr>
      <vt:lpstr>Презентация PowerPoint</vt:lpstr>
      <vt:lpstr>Структура  причин летальности</vt:lpstr>
      <vt:lpstr>Презентация PowerPoint</vt:lpstr>
      <vt:lpstr>Презентация PowerPoint</vt:lpstr>
      <vt:lpstr>Презентация PowerPoint</vt:lpstr>
    </vt:vector>
  </TitlesOfParts>
  <Company>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matna</dc:creator>
  <cp:lastModifiedBy>Татьяна Анатольевна</cp:lastModifiedBy>
  <cp:revision>893</cp:revision>
  <cp:lastPrinted>2020-01-30T06:07:47Z</cp:lastPrinted>
  <dcterms:created xsi:type="dcterms:W3CDTF">2007-06-04T02:22:02Z</dcterms:created>
  <dcterms:modified xsi:type="dcterms:W3CDTF">2020-01-30T06:10:34Z</dcterms:modified>
</cp:coreProperties>
</file>