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7"/>
  </p:notesMasterIdLst>
  <p:sldIdLst>
    <p:sldId id="396" r:id="rId2"/>
    <p:sldId id="400" r:id="rId3"/>
    <p:sldId id="399" r:id="rId4"/>
    <p:sldId id="406" r:id="rId5"/>
    <p:sldId id="407" r:id="rId6"/>
    <p:sldId id="401" r:id="rId7"/>
    <p:sldId id="404" r:id="rId8"/>
    <p:sldId id="403" r:id="rId9"/>
    <p:sldId id="408" r:id="rId10"/>
    <p:sldId id="409" r:id="rId11"/>
    <p:sldId id="405" r:id="rId12"/>
    <p:sldId id="411" r:id="rId13"/>
    <p:sldId id="398" r:id="rId14"/>
    <p:sldId id="410" r:id="rId15"/>
    <p:sldId id="393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C89800"/>
    <a:srgbClr val="F2FDAD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85371" autoAdjust="0"/>
  </p:normalViewPr>
  <p:slideViewPr>
    <p:cSldViewPr>
      <p:cViewPr varScale="1">
        <p:scale>
          <a:sx n="67" d="100"/>
          <a:sy n="67" d="100"/>
        </p:scale>
        <p:origin x="1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2403D8-0CB8-44E3-979C-98E1F141ABA6}" type="datetimeFigureOut">
              <a:rPr lang="ru-RU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126CA3-1E4C-4B71-9B86-5929EC8BD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6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2D58-3118-4F85-B4B1-E393D87A8A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60F0E-1572-4B93-9E63-F4F60030C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C4012-3B6B-4FB0-A37A-F45C4C5345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224A6-810D-4933-BBDD-D6D9A65CCA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005A-1036-4A93-8696-91F4F812F8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AD12F-AA11-448A-AB69-032DE5E5A9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3C29D-C7DB-41F9-82C8-F7D441B9B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CC5CA-6045-4A70-8424-21A6933274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96390-FBB8-4115-BB6D-2361CC4BC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A13BA-7A73-4743-A889-01E0024103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92164-8B88-4EF6-B0E2-B9F9B4354D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4FA3A43-0205-4BFA-89B8-816609E13F21}" type="datetimeFigureOut">
              <a:rPr lang="ru-RU" smtClean="0"/>
              <a:pPr>
                <a:defRPr/>
              </a:pPr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F8BB2E1-7B61-4A03-A13F-852E4C75D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447849" y="1268760"/>
            <a:ext cx="4464497" cy="3816424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новой модели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медицинской организации, оказывающей первичную медико-санитарную помощь</a:t>
            </a:r>
          </a:p>
        </p:txBody>
      </p:sp>
      <p:pic>
        <p:nvPicPr>
          <p:cNvPr id="3" name="Picture 2" descr="C:\Users\StMedSister\Desktop\фото поликлиники 29.01.2020\изображение_viber_2020-01-29_15-58-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31" t="-7316" r="19131" b="7316"/>
          <a:stretch/>
        </p:blipFill>
        <p:spPr bwMode="auto">
          <a:xfrm>
            <a:off x="4788024" y="-171400"/>
            <a:ext cx="3503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348" y="5444832"/>
            <a:ext cx="5637010" cy="882119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Людмила Александровна Лазарева</a:t>
            </a:r>
          </a:p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поликлиникой</a:t>
            </a:r>
          </a:p>
          <a:p>
            <a:pPr algn="ctr"/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30.01.2020 г.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524" y="512903"/>
            <a:ext cx="365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 УР «Игринская РБ МЗ УР»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\\192.168.1.250\c$\TRANZIT\Булатова Н.А\Приказ от 09.09.20\3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68052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\\192.168.1.250\c$\TRANZIT\Булатова Н.А\Приказ от 09.09.20\6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24847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StMedSister\Desktop\839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3"/>
            <a:ext cx="30480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88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улучшения оказания качества медицинской помощи пациентам страдающим АГ планируется дистанционное измерение АД с целью контроля и корректировки медикаментозного лечения врачами первичного звена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21" y="1677001"/>
            <a:ext cx="6551939" cy="463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3132" y="4400237"/>
            <a:ext cx="241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Проекты 2020года :</a:t>
            </a:r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94116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Техническое обслуживание медицинского оборудования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Управление запасами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Внутренний </a:t>
            </a:r>
            <a:r>
              <a:rPr lang="ru-RU" dirty="0"/>
              <a:t>контроль качества и безопасности медицинской деятельности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3408" y="388236"/>
            <a:ext cx="2842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Проекты 2019 года:</a:t>
            </a:r>
          </a:p>
          <a:p>
            <a:pPr algn="ctr"/>
            <a:r>
              <a:rPr lang="ru-RU" b="1" dirty="0"/>
              <a:t>Взрослая поликлиника</a:t>
            </a:r>
          </a:p>
          <a:p>
            <a:pPr algn="ctr"/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1340768"/>
            <a:ext cx="7430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Организация работы процедурного кабинета поликлиники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/>
              <a:t>Организация выписки электронных листков нетрудоспособности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39938" name="Picture 2" descr="C:\Users\StMedSister\Pictures\Сним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231573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StMedSister\Pictures\Снимок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39991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2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417" y="116632"/>
            <a:ext cx="8425047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Реконструкция детского поликлинического отделения</a:t>
            </a:r>
            <a:endParaRPr lang="ru-RU" sz="3200" dirty="0"/>
          </a:p>
        </p:txBody>
      </p:sp>
      <p:pic>
        <p:nvPicPr>
          <p:cNvPr id="37891" name="Picture 3" descr="C:\Users\StMedSister\Desktop\фото поликлиники 29.01.2020\изображение_viber_2020-01-29_15-51-1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2" y="1412776"/>
            <a:ext cx="3600399" cy="28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tMedSister\Desktop\фото поликлиники 29.01.2020\изображение_viber_2020-01-29_15-51-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3" y="4130987"/>
            <a:ext cx="3564407" cy="25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690" y="4130987"/>
            <a:ext cx="3482599" cy="2586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442828"/>
            <a:ext cx="3749365" cy="2810500"/>
          </a:xfrm>
          <a:prstGeom prst="rect">
            <a:avLst/>
          </a:prstGeom>
        </p:spPr>
      </p:pic>
      <p:pic>
        <p:nvPicPr>
          <p:cNvPr id="8" name="Picture 2" descr="\\192.168.1.250\c$\TRANZIT\Булатова Н.А\фото поликлиника 2019 год, август\20190829_1502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88" y="2913183"/>
            <a:ext cx="3040396" cy="27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0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136904" cy="547260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2019 года детского поликлинического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профилактических медицинских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профосмотров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до 1 года»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проведения пробы Манту»</a:t>
            </a:r>
          </a:p>
          <a:p>
            <a:pPr marL="4572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работы регистратуры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листков нетрудоспособности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вакцинопрофилактики детского населения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 детей с хронической патологией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запасами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42"/>
          <a:stretch/>
        </p:blipFill>
        <p:spPr>
          <a:xfrm>
            <a:off x="6012160" y="4581128"/>
            <a:ext cx="279312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1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42"/>
          <a:stretch/>
        </p:blipFill>
        <p:spPr>
          <a:xfrm>
            <a:off x="1691680" y="908720"/>
            <a:ext cx="4719412" cy="35283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9399" y="6093296"/>
            <a:ext cx="5888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7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280920" cy="62646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в здравоохранении - система, ориентированная на повышение удовлетворенности потребителей медицинских услуг ( пациентов), снижение трудовых потерь  медицинского персонала, повышение качества оказания медицинских услуг. При работе медицинской организации с применением методов бережливого производства достигается постоянное сокращение всех типов потерь с целью достижения идеальных условий протекания процессов.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Ключевым принципом бережливого производства является непрерывность производственного потока, без задержек и очередей, за счет равномерности загрузки персонала, рациональной логистики пациентов, персонала и информации, оптимальной планировки площадей МО и устранения всех видов потерь.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987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12968" cy="1656184"/>
          </a:xfrm>
        </p:spPr>
        <p:txBody>
          <a:bodyPr/>
          <a:lstStyle/>
          <a:p>
            <a:pPr marL="18288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создания новой модели поликлиники создана «открытая регистратура», открыт кабинет доврачебного приёма с пунктом измерения АД,  оборудована комфортная зона ожидания для пациентов, обновлены информационные стенды , создана навигация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3" name="Picture 7" descr="C:\Users\StMedSister\Desktop\фото поликлиники 29.01.2020\изображение_viber_2020-01-29_15-51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520280" cy="3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5389"/>
            <a:ext cx="5356087" cy="32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\\192.168.1.250\c$\TRANZIT\Булатова Н.А\для Регионцентра\фото поликлиника\IMG_20200119_121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\\192.168.1.250\c$\TRANZIT\Булатова Н.А\для Регионцентра\фото поликлиника\IMG_20200119_134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19162"/>
            <a:ext cx="6732240" cy="30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\\192.168.1.250\c$\TRANZIT\Булатова Н.А\для Регионцентра\фото поликлиника\IMG_20200119_1239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" t="42596" r="2184" b="-4838"/>
          <a:stretch/>
        </p:blipFill>
        <p:spPr bwMode="auto">
          <a:xfrm>
            <a:off x="4860032" y="44625"/>
            <a:ext cx="32265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5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09" y="1700808"/>
            <a:ext cx="3188315" cy="4251087"/>
          </a:xfrm>
          <a:prstGeom prst="rect">
            <a:avLst/>
          </a:prstGeom>
        </p:spPr>
      </p:pic>
      <p:pic>
        <p:nvPicPr>
          <p:cNvPr id="7" name="Picture 5" descr="\\192.168.1.250\c$\TRANZIT\Булатова Н.А\для Регионцентра\фото поликлиника\IMG_20200119_1217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" t="17935" r="2589" b="21298"/>
          <a:stretch/>
        </p:blipFill>
        <p:spPr bwMode="auto">
          <a:xfrm>
            <a:off x="5692024" y="2268876"/>
            <a:ext cx="3232732" cy="41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192.168.1.250\c$\TRANZIT\Булатова Н.А\для Регионцентра\фото поликлиника\IMG_20200119_1212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7"/>
          <a:stretch/>
        </p:blipFill>
        <p:spPr bwMode="auto">
          <a:xfrm>
            <a:off x="611560" y="476672"/>
            <a:ext cx="2592288" cy="41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6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3" y="735246"/>
            <a:ext cx="4508515" cy="5112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11663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Одним из важных инструментов бережливого производства является организация рабочего пространства по системе 5</a:t>
            </a:r>
            <a:r>
              <a:rPr lang="en-US" dirty="0" smtClean="0"/>
              <a:t>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3794" name="Picture 2" descr="\\192.168.1.250\c$\TRANZIT\Булатова Н.А\фото поликлиника 2019 год, август\20190829_1525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11"/>
          <a:stretch/>
        </p:blipFill>
        <p:spPr bwMode="auto">
          <a:xfrm>
            <a:off x="4860032" y="3140968"/>
            <a:ext cx="3816424" cy="26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0" r="969" b="16888"/>
          <a:stretch/>
        </p:blipFill>
        <p:spPr>
          <a:xfrm>
            <a:off x="4860032" y="735246"/>
            <a:ext cx="3816424" cy="231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2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945897" cy="5040560"/>
          </a:xfrm>
          <a:prstGeom prst="rect">
            <a:avLst/>
          </a:prstGeom>
        </p:spPr>
      </p:pic>
      <p:pic>
        <p:nvPicPr>
          <p:cNvPr id="38914" name="Picture 2" descr="C:\Users\StMedSister\Pictures\Сним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47" y="1412776"/>
            <a:ext cx="4334480" cy="302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708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Мотивация сотрудников - это вовлечение персонала в процесс постоянного </a:t>
            </a:r>
          </a:p>
          <a:p>
            <a:r>
              <a:rPr lang="ru-RU" dirty="0" smtClean="0"/>
              <a:t>совершенствования деятельности для достижения максимального вовлечения</a:t>
            </a:r>
          </a:p>
          <a:p>
            <a:r>
              <a:rPr lang="ru-RU" dirty="0"/>
              <a:t>в</a:t>
            </a:r>
            <a:r>
              <a:rPr lang="ru-RU" dirty="0" smtClean="0"/>
              <a:t> систему бережливого производства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84" y="4005064"/>
            <a:ext cx="3587891" cy="26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251" y="291326"/>
            <a:ext cx="7349756" cy="862788"/>
          </a:xfrm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800" b="0" dirty="0" smtClean="0">
                <a:solidFill>
                  <a:srgbClr val="000F2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БУЗ УР «Игринская РБ МЗ УР» создана комиссия по рассмотрению предложений по улучшению оказания медицинских услуг </a:t>
            </a:r>
            <a:endParaRPr lang="ru-RU" sz="1800" b="0" dirty="0">
              <a:solidFill>
                <a:srgbClr val="000F2E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5"/>
          <p:cNvSpPr>
            <a:spLocks noChangeAspect="1" noChangeArrowheads="1"/>
          </p:cNvSpPr>
          <p:nvPr/>
        </p:nvSpPr>
        <p:spPr bwMode="auto">
          <a:xfrm>
            <a:off x="1996679" y="1154114"/>
            <a:ext cx="5132784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0335"/>
            <a:ext cx="475252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3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 января 2020 года издан приказ «Об организации и проведении мероприятий по обеспечению медицинской и санитарно-профилактической </a:t>
            </a:r>
            <a:r>
              <a:rPr lang="ru-RU" dirty="0"/>
              <a:t>п</a:t>
            </a:r>
            <a:r>
              <a:rPr lang="ru-RU" dirty="0" smtClean="0"/>
              <a:t>омощи больным артериальной гипертонии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БУЗ УР «Игринская РБ МЗ УР»</a:t>
            </a:r>
            <a:endParaRPr lang="ru-RU" dirty="0"/>
          </a:p>
        </p:txBody>
      </p:sp>
      <p:pic>
        <p:nvPicPr>
          <p:cNvPr id="35842" name="Picture 2" descr="\\192.168.1.250\c$\TRANZIT\Булатова Н.А\Приказ от 09.09.20\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1" y="1749009"/>
            <a:ext cx="2659807" cy="47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\\192.168.1.250\c$\TRANZIT\Булатова Н.А\Приказ от 09.09.20\4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79" y="1749009"/>
            <a:ext cx="2952328" cy="478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\\192.168.1.250\c$\TRANZIT\Булатова Н.А\Приказ от 09.09.20\5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35" y="1741081"/>
            <a:ext cx="2925333" cy="47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863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2892</TotalTime>
  <Words>330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Tahoma</vt:lpstr>
      <vt:lpstr>Times New Roman</vt:lpstr>
      <vt:lpstr>Trebuchet MS</vt:lpstr>
      <vt:lpstr>Wingdings</vt:lpstr>
      <vt:lpstr>Воздушный поток</vt:lpstr>
      <vt:lpstr>Создание  новой модели  медицинской организации, оказывающей первичную медико-санитарную помощь</vt:lpstr>
      <vt:lpstr>Презентация PowerPoint</vt:lpstr>
      <vt:lpstr>В рамках создания новой модели поликлиники создана «открытая регистратура», открыт кабинет доврачебного приёма с пунктом измерения АД,  оборудована комфортная зона ожидания для пациентов, обновлены информационные стенды , создана навигация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В БУЗ УР «Игринская РБ МЗ УР» создана комиссия по рассмотрению предложений по улучшению оказания медицинских услуг 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Реконструкция детского поликлинического отделения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Терминальные состояния. Клиническая смерть. Основные  и специализированные приемы сердечно-легочной реанимации.</dc:title>
  <dc:creator>Admin</dc:creator>
  <cp:lastModifiedBy>Татьяна Анатольевна</cp:lastModifiedBy>
  <cp:revision>372</cp:revision>
  <cp:lastPrinted>2017-02-16T11:51:18Z</cp:lastPrinted>
  <dcterms:created xsi:type="dcterms:W3CDTF">2009-09-23T10:44:50Z</dcterms:created>
  <dcterms:modified xsi:type="dcterms:W3CDTF">2020-01-30T09:54:53Z</dcterms:modified>
</cp:coreProperties>
</file>