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5"/>
  </p:notesMasterIdLst>
  <p:sldIdLst>
    <p:sldId id="258" r:id="rId2"/>
    <p:sldId id="264" r:id="rId3"/>
    <p:sldId id="318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6" r:id="rId13"/>
    <p:sldId id="317" r:id="rId14"/>
  </p:sldIdLst>
  <p:sldSz cx="9144000" cy="6858000" type="screen4x3"/>
  <p:notesSz cx="6797675" cy="99234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510"/>
    <a:srgbClr val="FFE5E5"/>
    <a:srgbClr val="FFCCCC"/>
    <a:srgbClr val="3333CC"/>
    <a:srgbClr val="FFFF00"/>
    <a:srgbClr val="FFFFA7"/>
    <a:srgbClr val="B9FFB9"/>
    <a:srgbClr val="66FF66"/>
    <a:srgbClr val="D5E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8" autoAdjust="0"/>
    <p:restoredTop sz="95374" autoAdjust="0"/>
  </p:normalViewPr>
  <p:slideViewPr>
    <p:cSldViewPr>
      <p:cViewPr varScale="1">
        <p:scale>
          <a:sx n="75" d="100"/>
          <a:sy n="75" d="100"/>
        </p:scale>
        <p:origin x="64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1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1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BE9CD0B-90DD-471A-AEAF-FC3E10A8425F}" type="datetimeFigureOut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3645"/>
            <a:ext cx="5438140" cy="44655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5568"/>
            <a:ext cx="2945659" cy="4961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5568"/>
            <a:ext cx="2945659" cy="4961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0A486AE-EB24-4FCA-8315-5F84B33AC3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9699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7356F-91B3-4A3F-83EF-DAAE46E46DFA}" type="datetimeFigureOut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1BDB4-05FF-4E96-97CD-9ECD1BD00C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308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34C79-458D-46EE-84B9-6C5E94240DE2}" type="datetimeFigureOut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0A429-C361-4DD8-8051-794D2C39CE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256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3AD88-BD3F-410F-A93B-B4012BF5D089}" type="datetimeFigureOut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E34E2-41D5-4633-BA48-52156FBDA0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64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C03078EC-768C-42EC-A77B-737BBFD6A2C1}" type="datetimeFigureOut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0E88772-1E0D-4B4B-9343-71DA16BC6B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8501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361B9-863F-4C59-AC24-B68213BAF05D}" type="datetimeFigureOut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08AB7-1C76-42FC-91A6-49C8C27A72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845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5C10E-2A5D-4578-8352-8EB38F27A875}" type="datetimeFigureOut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65448-4C4B-4C30-B8C7-E56A14977C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5228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867AB-E98A-431C-8B3D-8C1FE7A71A21}" type="datetimeFigureOut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8CDBA-3786-4090-9531-00E41DD91D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764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0402F-B279-445C-BA33-A5A41AB9A3CD}" type="datetimeFigureOut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92A9B-2A0E-4978-A395-E24A0D8772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244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8D177-DD11-4552-9D25-73C2FD8E235C}" type="datetimeFigureOut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D1DF2-7F3A-454E-9E91-9A848AA257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600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4AE92-E428-4DFF-81C9-441FBA879151}" type="datetimeFigureOut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14EFB-BD07-4F47-B41D-0FD51A6437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820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38A6D-0867-48DD-BC37-3801A15042C8}" type="datetimeFigureOut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81DF3-A206-449F-9DB5-26AA123524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957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43981-6341-4718-872B-34025CA99839}" type="datetimeFigureOut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0704B-8FAE-4169-8D97-B0D451734B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561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7BBC59-A360-450F-B632-5A6FF9DAA442}" type="datetimeFigureOut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A7ACC5-6EE5-48E0-A88A-4DAAE672DB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23" r:id="rId2"/>
    <p:sldLayoutId id="2147484131" r:id="rId3"/>
    <p:sldLayoutId id="2147484124" r:id="rId4"/>
    <p:sldLayoutId id="2147484132" r:id="rId5"/>
    <p:sldLayoutId id="2147484125" r:id="rId6"/>
    <p:sldLayoutId id="2147484126" r:id="rId7"/>
    <p:sldLayoutId id="2147484133" r:id="rId8"/>
    <p:sldLayoutId id="2147484127" r:id="rId9"/>
    <p:sldLayoutId id="2147484128" r:id="rId10"/>
    <p:sldLayoutId id="2147484129" r:id="rId11"/>
    <p:sldLayoutId id="214748413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6"/>
          <p:cNvSpPr>
            <a:spLocks noChangeArrowheads="1"/>
          </p:cNvSpPr>
          <p:nvPr/>
        </p:nvSpPr>
        <p:spPr bwMode="auto">
          <a:xfrm>
            <a:off x="-9525" y="2205038"/>
            <a:ext cx="9144000" cy="3902075"/>
          </a:xfrm>
          <a:prstGeom prst="rect">
            <a:avLst/>
          </a:prstGeom>
          <a:blipFill dpi="0" rotWithShape="1">
            <a:blip r:embed="rId2">
              <a:alphaModFix amt="87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 anchor="ctr"/>
          <a:lstStyle>
            <a:lvl1pPr defTabSz="9572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572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57263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57263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57263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ru-RU" sz="1800" b="1">
              <a:solidFill>
                <a:schemeClr val="bg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9388" y="2276475"/>
            <a:ext cx="8785225" cy="38893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FF00"/>
                </a:solidFill>
              </a:rPr>
              <a:t>Реализация национальных проектов в </a:t>
            </a:r>
            <a:r>
              <a:rPr lang="ru-RU" sz="4000" b="1" dirty="0" err="1" smtClean="0">
                <a:solidFill>
                  <a:srgbClr val="FFFF00"/>
                </a:solidFill>
              </a:rPr>
              <a:t>игринском</a:t>
            </a:r>
            <a:r>
              <a:rPr lang="ru-RU" sz="4000" b="1" dirty="0" smtClean="0">
                <a:solidFill>
                  <a:srgbClr val="FFFF00"/>
                </a:solidFill>
              </a:rPr>
              <a:t> районе</a:t>
            </a:r>
            <a:br>
              <a:rPr lang="ru-RU" sz="4000" b="1" dirty="0" smtClean="0">
                <a:solidFill>
                  <a:srgbClr val="FFFF00"/>
                </a:solidFill>
              </a:rPr>
            </a:br>
            <a:r>
              <a:rPr lang="ru-RU" sz="4000" b="1" dirty="0">
                <a:solidFill>
                  <a:srgbClr val="FFFF00"/>
                </a:solidFill>
              </a:rPr>
              <a:t/>
            </a:r>
            <a:br>
              <a:rPr lang="ru-RU" sz="4000" b="1" dirty="0">
                <a:solidFill>
                  <a:srgbClr val="FFFF00"/>
                </a:solidFill>
              </a:rPr>
            </a:br>
            <a:r>
              <a:rPr lang="ru-RU" sz="4000" b="1" dirty="0" smtClean="0">
                <a:solidFill>
                  <a:srgbClr val="FFFF00"/>
                </a:solidFill>
              </a:rPr>
              <a:t/>
            </a:r>
            <a:br>
              <a:rPr lang="ru-RU" sz="4000" b="1" dirty="0" smtClean="0">
                <a:solidFill>
                  <a:srgbClr val="FFFF00"/>
                </a:solidFill>
              </a:rPr>
            </a:b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04025" y="6165850"/>
            <a:ext cx="1981200" cy="436563"/>
          </a:xfrm>
        </p:spPr>
        <p:txBody>
          <a:bodyPr rtlCol="0">
            <a:normAutofit lnSpcReduction="1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30.01.2020 г.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151" name="TextBox 1"/>
          <p:cNvSpPr txBox="1">
            <a:spLocks noChangeArrowheads="1"/>
          </p:cNvSpPr>
          <p:nvPr/>
        </p:nvSpPr>
        <p:spPr bwMode="auto">
          <a:xfrm>
            <a:off x="2785976" y="404664"/>
            <a:ext cx="541257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БУЗ УР «Игринская РБ МЗ УР»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врач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Надежда Павловна Поздеева</a:t>
            </a:r>
            <a:endParaRPr lang="ru-RU" alt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ÐÐ°ÑÑÐ¸Ð½ÐºÐ¸ Ð¿Ð¾ Ð·Ð°Ð¿ÑÐ¾ÑÑ Ð³Ð¾Ð´ Ð·Ð´Ð¾ÑÐ¾Ð²ÑÑ Ð² ÑÐ´Ð¼ÑÑÑÐ¸Ð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180" y="4032075"/>
            <a:ext cx="2014364" cy="197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1749176" cy="1749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55196"/>
            <a:ext cx="8892480" cy="670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68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единого цифрового контура в здравоохранении на основе единой государственной информационной системы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здравоохранения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493079"/>
            <a:ext cx="8784976" cy="606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680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 должен создать полноценную информационную систему здравоохранения, включающую в себя и документооборот, и цифровые базы данных, и телемедицину.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967071"/>
            <a:ext cx="9144000" cy="4571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прием к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специалистам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Игринской РБ записалось в электронном виде 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111161  пациентов (80,7%), в 2018г.–70,34%. С 04.09 внедрен сервис «Вызов врача на дом» – обслужено 277 вызовов.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0680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Ведется электронный документооборот, включающий в себя заполнение электронной амбулаторной карты и истории болезни пациента – заведено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43177 -73,1% 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случаев оказания медицинской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помощи (баз. показатель – 70%). Исследования методом лабораторной диагностики, лучевой диагностики, эндоскопические исследования и исследования функциональной диагностики заведены в 98,2%. Активно осуществляется выписка льготных лекарственных препаратов в электронном виде – с передачей в аптечную сеть выписано 14275 рецептов. Реализуется выписка электронных листков нетрудоспособности – оформлено 1980 листков.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0680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Проводится электронная запись на прием к врачам Республиканских медицинских учреждений – записано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7331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пациентов.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0680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Ежедневно проводится консультирование пациентов с Республиканскими учреждениями по телемедицине (РКДЦ – по острой коронарной патологии, 1РКБ – по острому нарушению кровообращения), еженедельно по вторникам с 1РКБ – по акушерско-гинекологической патологии, по средам с РДКБ – по проблемам детского населения. 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0680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Активно ведется работа по информированию населения о личном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кабинете «Мое здоровье» на портале </a:t>
            </a:r>
            <a:r>
              <a:rPr lang="ru-RU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Госуслуг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данной услугой воспользовалось 981 человек.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264852"/>
            <a:ext cx="2701800" cy="172819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7504" y="5290468"/>
            <a:ext cx="5937009" cy="1391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0680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2929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 smtClean="0">
              <a:solidFill>
                <a:srgbClr val="292934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360680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2929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декабря </a:t>
            </a:r>
            <a:r>
              <a:rPr lang="ru-RU" sz="1600" dirty="0">
                <a:solidFill>
                  <a:srgbClr val="2929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2019 года </a:t>
            </a:r>
            <a:r>
              <a:rPr lang="ru-RU" sz="1600" dirty="0" smtClean="0">
                <a:solidFill>
                  <a:srgbClr val="2929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установлено компьютерное оборудование с подключением интернета на </a:t>
            </a:r>
            <a:r>
              <a:rPr lang="ru-RU" sz="1600" dirty="0" err="1" smtClean="0">
                <a:solidFill>
                  <a:srgbClr val="2929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ФАПы</a:t>
            </a:r>
            <a:r>
              <a:rPr lang="ru-RU" sz="1600" dirty="0" smtClean="0">
                <a:solidFill>
                  <a:srgbClr val="2929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 err="1" smtClean="0">
                <a:solidFill>
                  <a:srgbClr val="2929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Сепский</a:t>
            </a:r>
            <a:r>
              <a:rPr lang="ru-RU" sz="1600" dirty="0" smtClean="0">
                <a:solidFill>
                  <a:srgbClr val="2929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solidFill>
                  <a:srgbClr val="2929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Лонки-Ворцынский</a:t>
            </a:r>
            <a:r>
              <a:rPr lang="ru-RU" sz="1600" dirty="0" smtClean="0">
                <a:solidFill>
                  <a:srgbClr val="2929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600" dirty="0" err="1" smtClean="0">
                <a:solidFill>
                  <a:srgbClr val="2929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Кабачигуртский</a:t>
            </a:r>
            <a:r>
              <a:rPr lang="ru-RU" sz="1600" dirty="0" smtClean="0">
                <a:solidFill>
                  <a:srgbClr val="2929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 2020 году будут подключены еще 10 </a:t>
            </a:r>
            <a:r>
              <a:rPr lang="ru-RU" sz="1600" dirty="0" err="1" smtClean="0">
                <a:solidFill>
                  <a:srgbClr val="2929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ФАПов</a:t>
            </a:r>
            <a:r>
              <a:rPr lang="ru-RU" sz="1600" dirty="0" smtClean="0">
                <a:solidFill>
                  <a:srgbClr val="2929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3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73237" y="0"/>
            <a:ext cx="4776244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6068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Национальный проект «Демография»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376781"/>
            <a:ext cx="9036496" cy="882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680"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Региональный проект «Старшее поколение» 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 на создание к 2024 году условий для активного долголетия, качественной жизни граждан пожилого возраста, мотивации к ведению гражданами здорового образа жизни.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124744"/>
            <a:ext cx="8856984" cy="299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680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Проведена вакцинация против пневмококковой инфекции граждан старше трудоспособного возраста из групп риска, проживающих в учреждениях социального обслуживания – привито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56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человек, 100% от планируемого.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0680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мае 2019 года открыт гериатрический кабинет в БУЗ УР "Игринская РБ МЗ УР", в виду ухода специалиста в декретный отпуск, в данное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 руководит работой </a:t>
            </a:r>
            <a:r>
              <a:rPr lang="ru-RU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Н.И.Скурыгина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рамках Регионального проекта «Старшее поколение» с 6 сентября осуществляется подвоз работниками КСЦОН граждан 65 лет и старше для прохождения диспансеризации и профилактических осмотров, в поликлинике  пациентов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встречают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сопровождают медицинские сестры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отделения медицинской профилактики,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осуществлено 55 выездов, осмотрен 231 человек.</a:t>
            </a:r>
          </a:p>
          <a:p>
            <a:pPr indent="360680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Всего за год прошло диспансеризацию и профилактические осмотры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2434 человека, под диспансерном наблюдении находится 94%.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Юлия Сергеевна\Desktop\IMG_24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72470"/>
            <a:ext cx="4238775" cy="250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388475"/>
            <a:ext cx="3906317" cy="227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65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21084"/>
            <a:ext cx="8316416" cy="40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680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Региональный проект «Укрепление общественного здоровья».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12760"/>
            <a:ext cx="9144000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680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Удмуртская Республика вошла в число «пилотных» регионов по реализации федерального проекта «Укрепление общественного здоровья».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908720"/>
            <a:ext cx="9144000" cy="2331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680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мероприятия проекта – это создание в республике Центра общественного здоровья и проведение информационной кампании, направленной на пропаганду здорового образа жизни. В республике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открылся такой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центр на базе Республиканского центра медицинской профилактики.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0680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рамках информационной кампании в Игринском районе проводятся массовые профилактические мероприятия: проведено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167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лекций,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384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мероприятий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«Школа здоровья»,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массовых мероприятия;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«Прогулки с врачом»; углублённое консультирование по ЗОЖ в центрах здоровья для детей.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0680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52936"/>
            <a:ext cx="1726767" cy="20848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472" y="4455255"/>
            <a:ext cx="2935096" cy="22013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725" y="2616910"/>
            <a:ext cx="3067271" cy="2300453"/>
          </a:xfrm>
          <a:prstGeom prst="rect">
            <a:avLst/>
          </a:prstGeom>
        </p:spPr>
      </p:pic>
      <p:pic>
        <p:nvPicPr>
          <p:cNvPr id="10" name="Picture 3" descr="C:\Users\Юлия Сергеевна\Desktop\IMG_27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789471"/>
            <a:ext cx="2529184" cy="186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197" y="4689167"/>
            <a:ext cx="2651786" cy="198884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725" y="2616910"/>
            <a:ext cx="2510000" cy="2050826"/>
          </a:xfrm>
          <a:prstGeom prst="rect">
            <a:avLst/>
          </a:prstGeom>
        </p:spPr>
      </p:pic>
      <p:pic>
        <p:nvPicPr>
          <p:cNvPr id="14" name="Picture 3" descr="C:\Users\Юлия Сергеевна\Desktop\102APPLE\IMG_282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827" y="2897267"/>
            <a:ext cx="1576117" cy="186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917363"/>
            <a:ext cx="1665684" cy="170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01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16" y="14046"/>
            <a:ext cx="9125272" cy="68439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90703" y="5733256"/>
            <a:ext cx="5084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r>
              <a:rPr lang="ru-RU" dirty="0" smtClean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808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картин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24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C:\Users\user\Pictures\Для презентаций МЗ УР\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963" y="112713"/>
            <a:ext cx="415925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1750"/>
            <a:ext cx="9144000" cy="6635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bg1"/>
                </a:solidFill>
              </a:rPr>
              <a:t>Указ Президента Российской Федерации от 07.05.2018 № 204 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b="1" dirty="0" smtClean="0">
                <a:solidFill>
                  <a:schemeClr val="bg1"/>
                </a:solidFill>
              </a:rPr>
              <a:t>«</a:t>
            </a:r>
            <a:r>
              <a:rPr lang="ru-RU" sz="1500" b="1" dirty="0">
                <a:solidFill>
                  <a:schemeClr val="bg1"/>
                </a:solidFill>
              </a:rPr>
              <a:t>О национальных целях </a:t>
            </a:r>
            <a:r>
              <a:rPr lang="ru-RU" sz="1500" b="1" dirty="0" smtClean="0">
                <a:solidFill>
                  <a:schemeClr val="bg1"/>
                </a:solidFill>
              </a:rPr>
              <a:t>и</a:t>
            </a:r>
            <a:br>
              <a:rPr lang="ru-RU" sz="1500" b="1" dirty="0" smtClean="0">
                <a:solidFill>
                  <a:schemeClr val="bg1"/>
                </a:solidFill>
              </a:rPr>
            </a:br>
            <a:r>
              <a:rPr lang="ru-RU" sz="1500" b="1" dirty="0" smtClean="0">
                <a:solidFill>
                  <a:schemeClr val="bg1"/>
                </a:solidFill>
              </a:rPr>
              <a:t> </a:t>
            </a:r>
            <a:r>
              <a:rPr lang="ru-RU" sz="1500" b="1" dirty="0">
                <a:solidFill>
                  <a:schemeClr val="bg1"/>
                </a:solidFill>
              </a:rPr>
              <a:t>стратегических задачах развития Российской Федерации на период до 2024 года»</a:t>
            </a:r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7173" name="Прямоугольник 6"/>
          <p:cNvSpPr>
            <a:spLocks noChangeArrowheads="1"/>
          </p:cNvSpPr>
          <p:nvPr/>
        </p:nvSpPr>
        <p:spPr bwMode="auto">
          <a:xfrm>
            <a:off x="123825" y="630238"/>
            <a:ext cx="37925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u="sng"/>
              <a:t>Национальные проекты</a:t>
            </a:r>
            <a:endParaRPr lang="ru-RU" altLang="ru-RU" sz="1800" u="sng"/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3175" y="1022350"/>
          <a:ext cx="3992563" cy="571976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992563"/>
              </a:tblGrid>
              <a:tr h="4154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Демография</a:t>
                      </a:r>
                      <a:endParaRPr lang="ru-RU" sz="1600" b="1" dirty="0" smtClean="0">
                        <a:solidFill>
                          <a:srgbClr val="292934"/>
                        </a:solidFill>
                      </a:endParaRPr>
                    </a:p>
                  </a:txBody>
                  <a:tcPr marL="91422" marR="91422" marT="45728" marB="45728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4154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Здравоохранение</a:t>
                      </a:r>
                      <a:endParaRPr lang="ru-RU" sz="1600" b="1" dirty="0" smtClean="0">
                        <a:solidFill>
                          <a:srgbClr val="292934"/>
                        </a:solidFill>
                      </a:endParaRPr>
                    </a:p>
                  </a:txBody>
                  <a:tcPr marL="91422" marR="91422" marT="45728" marB="45728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4154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Образование</a:t>
                      </a:r>
                    </a:p>
                  </a:txBody>
                  <a:tcPr marL="91422" marR="91422" marT="45728" marB="45728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A7D3FF">
                            <a:shade val="30000"/>
                            <a:satMod val="115000"/>
                          </a:srgbClr>
                        </a:gs>
                        <a:gs pos="50000">
                          <a:srgbClr val="A7D3FF">
                            <a:shade val="67500"/>
                            <a:satMod val="115000"/>
                          </a:srgbClr>
                        </a:gs>
                        <a:gs pos="100000">
                          <a:srgbClr val="A7D3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4154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Жилье и городская среда</a:t>
                      </a:r>
                    </a:p>
                  </a:txBody>
                  <a:tcPr marL="91422" marR="91422" marT="45728" marB="45728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A7D3FF">
                            <a:shade val="30000"/>
                            <a:satMod val="115000"/>
                          </a:srgbClr>
                        </a:gs>
                        <a:gs pos="50000">
                          <a:srgbClr val="A7D3FF">
                            <a:shade val="67500"/>
                            <a:satMod val="115000"/>
                          </a:srgbClr>
                        </a:gs>
                        <a:gs pos="100000">
                          <a:srgbClr val="A7D3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4154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Экология</a:t>
                      </a:r>
                    </a:p>
                  </a:txBody>
                  <a:tcPr marL="91422" marR="91422" marT="45728" marB="45728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A7D3FF">
                            <a:shade val="30000"/>
                            <a:satMod val="115000"/>
                          </a:srgbClr>
                        </a:gs>
                        <a:gs pos="50000">
                          <a:srgbClr val="A7D3FF">
                            <a:shade val="67500"/>
                            <a:satMod val="115000"/>
                          </a:srgbClr>
                        </a:gs>
                        <a:gs pos="100000">
                          <a:srgbClr val="A7D3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8051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Безопасные и качественные </a:t>
                      </a:r>
                      <a:r>
                        <a:rPr lang="ru-RU" sz="1400" b="1" baseline="0" dirty="0" smtClean="0"/>
                        <a:t> </a:t>
                      </a:r>
                      <a:r>
                        <a:rPr lang="ru-RU" sz="1400" b="1" dirty="0" smtClean="0"/>
                        <a:t>автомобильные дороги</a:t>
                      </a:r>
                    </a:p>
                  </a:txBody>
                  <a:tcPr marL="91422" marR="91422" marT="45728" marB="45728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A7D3FF">
                            <a:shade val="30000"/>
                            <a:satMod val="115000"/>
                          </a:srgbClr>
                        </a:gs>
                        <a:gs pos="50000">
                          <a:srgbClr val="A7D3FF">
                            <a:shade val="67500"/>
                            <a:satMod val="115000"/>
                          </a:srgbClr>
                        </a:gs>
                        <a:gs pos="100000">
                          <a:srgbClr val="A7D3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805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Производительность труда и поддержка занятости</a:t>
                      </a:r>
                    </a:p>
                  </a:txBody>
                  <a:tcPr marL="91422" marR="91422" marT="45728" marB="45728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A7D3FF">
                            <a:shade val="30000"/>
                            <a:satMod val="115000"/>
                          </a:srgbClr>
                        </a:gs>
                        <a:gs pos="50000">
                          <a:srgbClr val="A7D3FF">
                            <a:shade val="67500"/>
                            <a:satMod val="115000"/>
                          </a:srgbClr>
                        </a:gs>
                        <a:gs pos="100000">
                          <a:srgbClr val="A7D3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4154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Наука</a:t>
                      </a:r>
                    </a:p>
                  </a:txBody>
                  <a:tcPr marL="91422" marR="91422" marT="45728" marB="45728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A7D3FF">
                            <a:shade val="30000"/>
                            <a:satMod val="115000"/>
                          </a:srgbClr>
                        </a:gs>
                        <a:gs pos="50000">
                          <a:srgbClr val="A7D3FF">
                            <a:shade val="67500"/>
                            <a:satMod val="115000"/>
                          </a:srgbClr>
                        </a:gs>
                        <a:gs pos="100000">
                          <a:srgbClr val="A7D3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4154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Цифровая экономика</a:t>
                      </a:r>
                    </a:p>
                  </a:txBody>
                  <a:tcPr marL="91422" marR="91422" marT="45728" marB="45728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A7D3FF">
                            <a:shade val="30000"/>
                            <a:satMod val="115000"/>
                          </a:srgbClr>
                        </a:gs>
                        <a:gs pos="50000">
                          <a:srgbClr val="A7D3FF">
                            <a:shade val="67500"/>
                            <a:satMod val="115000"/>
                          </a:srgbClr>
                        </a:gs>
                        <a:gs pos="100000">
                          <a:srgbClr val="A7D3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4154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Культура</a:t>
                      </a:r>
                    </a:p>
                  </a:txBody>
                  <a:tcPr marL="91422" marR="91422" marT="45728" marB="45728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A7D3FF">
                            <a:shade val="30000"/>
                            <a:satMod val="115000"/>
                          </a:srgbClr>
                        </a:gs>
                        <a:gs pos="50000">
                          <a:srgbClr val="A7D3FF">
                            <a:shade val="67500"/>
                            <a:satMod val="115000"/>
                          </a:srgbClr>
                        </a:gs>
                        <a:gs pos="100000">
                          <a:srgbClr val="A7D3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8195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Малое и среднее предпринимательство и поддержка индивидуальной предпринимательской инициативы</a:t>
                      </a:r>
                    </a:p>
                  </a:txBody>
                  <a:tcPr marL="91422" marR="91422" marT="45728" marB="45728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A7D3FF">
                            <a:shade val="30000"/>
                            <a:satMod val="115000"/>
                          </a:srgbClr>
                        </a:gs>
                        <a:gs pos="50000">
                          <a:srgbClr val="A7D3FF">
                            <a:shade val="67500"/>
                            <a:satMod val="115000"/>
                          </a:srgbClr>
                        </a:gs>
                        <a:gs pos="100000">
                          <a:srgbClr val="A7D3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4154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/>
                        <a:t>Международная кооперация и экспорт</a:t>
                      </a:r>
                    </a:p>
                  </a:txBody>
                  <a:tcPr marL="91422" marR="91422" marT="45728" marB="45728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A7D3FF">
                            <a:shade val="30000"/>
                            <a:satMod val="115000"/>
                          </a:srgbClr>
                        </a:gs>
                        <a:gs pos="50000">
                          <a:srgbClr val="A7D3FF">
                            <a:shade val="67500"/>
                            <a:satMod val="115000"/>
                          </a:srgbClr>
                        </a:gs>
                        <a:gs pos="100000">
                          <a:srgbClr val="A7D3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4067175" y="1844675"/>
          <a:ext cx="5076825" cy="4770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6825"/>
              </a:tblGrid>
              <a:tr h="5486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Развитие системы оказания первичной медико-санитарной помощи</a:t>
                      </a:r>
                      <a:endParaRPr lang="ru-RU" sz="15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54" marR="91454" marT="45723" marB="45723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3200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Борьба с сердечно-сосудистыми заболеваниями</a:t>
                      </a:r>
                      <a:endParaRPr lang="ru-RU" sz="15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54" marR="91454" marT="45723" marB="45723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3200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Борьба с онкологическими заболеваниями</a:t>
                      </a:r>
                      <a:endParaRPr lang="ru-RU" sz="15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54" marR="91454" marT="45723" marB="45723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7772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Развитие детского здравоохранения, включая создание современной инфраструктуры оказания медицинской помощи детям</a:t>
                      </a:r>
                      <a:endParaRPr lang="ru-RU" sz="15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54" marR="91454" marT="45723" marB="45723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5486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Обеспечение медицинских организаций системы здравоохранения квалифицированными кадрами</a:t>
                      </a:r>
                      <a:endParaRPr lang="ru-RU" sz="15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54" marR="91454" marT="45723" marB="45723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10059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Создание единого цифрового контура в здравоохранении на основе единой государственной информационной системы здравоохранения (ЕГИСЗ)</a:t>
                      </a:r>
                      <a:endParaRPr lang="ru-RU" sz="15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54" marR="91454" marT="45723" marB="45723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7315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Методическое руководство национальными медицинскими исследовательскими центрами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(не реализуется в УР)</a:t>
                      </a:r>
                      <a:endParaRPr lang="ru-RU" sz="14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91454" marR="91454" marT="45723" marB="45723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5181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Развитие экспорта медицинских услуг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(не реализуется в УР)</a:t>
                      </a:r>
                      <a:endParaRPr lang="ru-RU" sz="14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91454" marR="91454" marT="45723" marB="45723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4067175" y="1031875"/>
          <a:ext cx="5076825" cy="742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6825"/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Старшее поколение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4" marR="91454" marT="45798" marB="45798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Укрепление общественного здоровья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4" marR="91454" marT="45798" marB="45798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</a:tbl>
          </a:graphicData>
        </a:graphic>
      </p:graphicFrame>
      <p:sp>
        <p:nvSpPr>
          <p:cNvPr id="7230" name="Прямоугольник 26"/>
          <p:cNvSpPr>
            <a:spLocks noChangeArrowheads="1"/>
          </p:cNvSpPr>
          <p:nvPr/>
        </p:nvSpPr>
        <p:spPr bwMode="auto">
          <a:xfrm>
            <a:off x="4943475" y="654050"/>
            <a:ext cx="29035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u="sng"/>
              <a:t>Региональные проекты</a:t>
            </a:r>
            <a:endParaRPr lang="ru-RU" altLang="ru-RU" sz="1800" u="sng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Картинки по запросу игринский рай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5538"/>
            <a:ext cx="4953256" cy="4607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64088" y="920811"/>
            <a:ext cx="343535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59A8D1"/>
              </a:buClr>
              <a:buFont typeface="Wingdings" pitchFamily="2" charset="2"/>
              <a:buChar char="§"/>
              <a:defRPr/>
            </a:pPr>
            <a:r>
              <a:rPr lang="ru-RU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Население (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01.01.2019 </a:t>
            </a:r>
            <a:r>
              <a:rPr lang="ru-RU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г.):</a:t>
            </a:r>
          </a:p>
          <a:p>
            <a:pPr algn="just">
              <a:buClr>
                <a:srgbClr val="59A8D1"/>
              </a:buClr>
              <a:buFont typeface="Wingdings" pitchFamily="2" charset="2"/>
              <a:buChar char="§"/>
              <a:defRPr/>
            </a:pPr>
            <a:r>
              <a:rPr lang="ru-RU" sz="2000" b="1" dirty="0" smtClean="0">
                <a:solidFill>
                  <a:srgbClr val="000510"/>
                </a:solidFill>
                <a:latin typeface="Times New Roman" pitchFamily="18" charset="0"/>
                <a:cs typeface="Times New Roman" pitchFamily="18" charset="0"/>
              </a:rPr>
              <a:t>35 998 </a:t>
            </a:r>
            <a:r>
              <a:rPr lang="ru-RU" sz="2000" b="1" dirty="0">
                <a:solidFill>
                  <a:srgbClr val="000510"/>
                </a:solidFill>
                <a:latin typeface="Times New Roman" pitchFamily="18" charset="0"/>
                <a:cs typeface="Times New Roman" pitchFamily="18" charset="0"/>
              </a:rPr>
              <a:t>человека: </a:t>
            </a:r>
            <a:endParaRPr lang="ru-RU" sz="2000" b="1" dirty="0" smtClean="0">
              <a:solidFill>
                <a:srgbClr val="00051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59A8D1"/>
              </a:buClr>
              <a:buFont typeface="Wingdings" pitchFamily="2" charset="2"/>
              <a:buChar char="§"/>
              <a:defRPr/>
            </a:pPr>
            <a:r>
              <a:rPr lang="ru-RU" sz="2000" b="1" dirty="0" smtClean="0">
                <a:solidFill>
                  <a:srgbClr val="000510"/>
                </a:solidFill>
                <a:latin typeface="Times New Roman" pitchFamily="18" charset="0"/>
                <a:cs typeface="Times New Roman" pitchFamily="18" charset="0"/>
              </a:rPr>
              <a:t>Убыло</a:t>
            </a:r>
            <a:r>
              <a:rPr lang="ru-RU" sz="2000" b="1" dirty="0" smtClean="0">
                <a:solidFill>
                  <a:srgbClr val="00051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510"/>
                </a:solidFill>
                <a:latin typeface="Times New Roman" pitchFamily="18" charset="0"/>
                <a:cs typeface="Times New Roman" pitchFamily="18" charset="0"/>
              </a:rPr>
              <a:t>за 3 года -1066 чел.</a:t>
            </a:r>
            <a:endParaRPr lang="ru-RU" sz="2000" b="1" dirty="0">
              <a:solidFill>
                <a:srgbClr val="00051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59A8D1"/>
              </a:buClr>
              <a:buFont typeface="Wingdings" pitchFamily="2" charset="2"/>
              <a:buChar char="§"/>
              <a:defRPr/>
            </a:pPr>
            <a:r>
              <a:rPr lang="ru-RU" sz="2000" b="1" dirty="0" smtClean="0">
                <a:solidFill>
                  <a:srgbClr val="000510"/>
                </a:solidFill>
                <a:latin typeface="Times New Roman" pitchFamily="18" charset="0"/>
                <a:cs typeface="Times New Roman" pitchFamily="18" charset="0"/>
              </a:rPr>
              <a:t>18732 женщин</a:t>
            </a:r>
            <a:r>
              <a:rPr lang="ru-RU" sz="2000" b="1" dirty="0">
                <a:solidFill>
                  <a:srgbClr val="000510"/>
                </a:solidFill>
                <a:latin typeface="Times New Roman" pitchFamily="18" charset="0"/>
                <a:cs typeface="Times New Roman" pitchFamily="18" charset="0"/>
              </a:rPr>
              <a:t>, в т.ч. </a:t>
            </a:r>
            <a:r>
              <a:rPr lang="ru-RU" sz="2000" b="1" dirty="0" smtClean="0">
                <a:solidFill>
                  <a:srgbClr val="000510"/>
                </a:solidFill>
                <a:latin typeface="Times New Roman" pitchFamily="18" charset="0"/>
                <a:cs typeface="Times New Roman" pitchFamily="18" charset="0"/>
              </a:rPr>
              <a:t>6805 женщин </a:t>
            </a:r>
            <a:r>
              <a:rPr lang="ru-RU" sz="2000" b="1" dirty="0">
                <a:solidFill>
                  <a:srgbClr val="000510"/>
                </a:solidFill>
                <a:latin typeface="Times New Roman" pitchFamily="18" charset="0"/>
                <a:cs typeface="Times New Roman" pitchFamily="18" charset="0"/>
              </a:rPr>
              <a:t>фертильного возраста;</a:t>
            </a:r>
          </a:p>
          <a:p>
            <a:pPr algn="just">
              <a:buClr>
                <a:srgbClr val="59A8D1"/>
              </a:buClr>
              <a:buFont typeface="Wingdings" pitchFamily="2" charset="2"/>
              <a:buChar char="§"/>
              <a:defRPr/>
            </a:pPr>
            <a:r>
              <a:rPr lang="ru-RU" sz="2000" b="1" dirty="0">
                <a:solidFill>
                  <a:srgbClr val="000510"/>
                </a:solidFill>
                <a:latin typeface="Times New Roman" pitchFamily="18" charset="0"/>
                <a:cs typeface="Times New Roman" pitchFamily="18" charset="0"/>
              </a:rPr>
              <a:t>детей до 17 лет – </a:t>
            </a:r>
            <a:r>
              <a:rPr lang="ru-RU" sz="2000" b="1" dirty="0" smtClean="0">
                <a:solidFill>
                  <a:srgbClr val="000510"/>
                </a:solidFill>
                <a:latin typeface="Times New Roman" pitchFamily="18" charset="0"/>
                <a:cs typeface="Times New Roman" pitchFamily="18" charset="0"/>
              </a:rPr>
              <a:t>8983 </a:t>
            </a:r>
            <a:r>
              <a:rPr lang="ru-RU" sz="2000" b="1" dirty="0">
                <a:solidFill>
                  <a:srgbClr val="00051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 smtClean="0">
                <a:solidFill>
                  <a:srgbClr val="000510"/>
                </a:solidFill>
                <a:latin typeface="Times New Roman" pitchFamily="18" charset="0"/>
                <a:cs typeface="Times New Roman" pitchFamily="18" charset="0"/>
              </a:rPr>
              <a:t>24,9%);</a:t>
            </a:r>
            <a:endParaRPr lang="ru-RU" sz="2000" b="1" dirty="0">
              <a:solidFill>
                <a:srgbClr val="00051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59A8D1"/>
              </a:buClr>
              <a:buFont typeface="Wingdings" pitchFamily="2" charset="2"/>
              <a:buChar char="§"/>
              <a:defRPr/>
            </a:pPr>
            <a:r>
              <a:rPr lang="ru-RU" sz="2000" b="1" dirty="0">
                <a:solidFill>
                  <a:srgbClr val="000510"/>
                </a:solidFill>
                <a:latin typeface="Times New Roman" pitchFamily="18" charset="0"/>
                <a:cs typeface="Times New Roman" pitchFamily="18" charset="0"/>
              </a:rPr>
              <a:t> лиц трудоспособного возраста -  </a:t>
            </a:r>
            <a:r>
              <a:rPr lang="ru-RU" sz="2000" b="1" dirty="0" smtClean="0">
                <a:solidFill>
                  <a:srgbClr val="000510"/>
                </a:solidFill>
                <a:latin typeface="Times New Roman" pitchFamily="18" charset="0"/>
                <a:cs typeface="Times New Roman" pitchFamily="18" charset="0"/>
              </a:rPr>
              <a:t>18040 </a:t>
            </a:r>
            <a:r>
              <a:rPr lang="ru-RU" sz="2000" b="1" dirty="0">
                <a:solidFill>
                  <a:srgbClr val="00051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 smtClean="0">
                <a:solidFill>
                  <a:srgbClr val="000510"/>
                </a:solidFill>
                <a:latin typeface="Times New Roman" pitchFamily="18" charset="0"/>
                <a:cs typeface="Times New Roman" pitchFamily="18" charset="0"/>
              </a:rPr>
              <a:t>50,1%), лиц в трудоспособном возрасте за 3 года уменьшилось на 1823 человека.</a:t>
            </a:r>
            <a:endParaRPr lang="ru-RU" sz="2000" b="1" dirty="0">
              <a:solidFill>
                <a:srgbClr val="00051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59A8D1"/>
              </a:buClr>
              <a:buFont typeface="Wingdings" pitchFamily="2" charset="2"/>
              <a:buChar char="§"/>
              <a:defRPr/>
            </a:pPr>
            <a:r>
              <a:rPr lang="ru-RU" sz="2000" b="1" dirty="0">
                <a:solidFill>
                  <a:srgbClr val="000510"/>
                </a:solidFill>
                <a:latin typeface="Times New Roman" pitchFamily="18" charset="0"/>
                <a:cs typeface="Times New Roman" pitchFamily="18" charset="0"/>
              </a:rPr>
              <a:t> родилось </a:t>
            </a:r>
            <a:r>
              <a:rPr lang="ru-RU" sz="2000" b="1" dirty="0" smtClean="0">
                <a:solidFill>
                  <a:srgbClr val="000510"/>
                </a:solidFill>
                <a:latin typeface="Times New Roman" pitchFamily="18" charset="0"/>
                <a:cs typeface="Times New Roman" pitchFamily="18" charset="0"/>
              </a:rPr>
              <a:t>385 </a:t>
            </a:r>
            <a:r>
              <a:rPr lang="ru-RU" sz="2000" b="1" dirty="0">
                <a:solidFill>
                  <a:srgbClr val="000510"/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</a:p>
          <a:p>
            <a:pPr algn="just">
              <a:buClr>
                <a:srgbClr val="59A8D1"/>
              </a:buClr>
              <a:defRPr/>
            </a:pPr>
            <a:r>
              <a:rPr lang="ru-RU" sz="2000" b="1" dirty="0">
                <a:solidFill>
                  <a:srgbClr val="000510"/>
                </a:solidFill>
                <a:latin typeface="Times New Roman" pitchFamily="18" charset="0"/>
                <a:cs typeface="Times New Roman" pitchFamily="18" charset="0"/>
              </a:rPr>
              <a:t>Естественный прирост населения </a:t>
            </a:r>
            <a:r>
              <a:rPr lang="ru-RU" sz="2000" b="1" dirty="0" smtClean="0">
                <a:solidFill>
                  <a:srgbClr val="000510"/>
                </a:solidFill>
                <a:latin typeface="Times New Roman" pitchFamily="18" charset="0"/>
                <a:cs typeface="Times New Roman" pitchFamily="18" charset="0"/>
              </a:rPr>
              <a:t>-2,8 (-2,9 в 2018 году).</a:t>
            </a:r>
            <a:endParaRPr lang="ru-RU" sz="2000" b="1" u="sng" dirty="0">
              <a:solidFill>
                <a:srgbClr val="00051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0116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84006"/>
            <a:ext cx="1223962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7" name="TextBox 1"/>
          <p:cNvSpPr txBox="1">
            <a:spLocks noChangeArrowheads="1"/>
          </p:cNvSpPr>
          <p:nvPr/>
        </p:nvSpPr>
        <p:spPr bwMode="auto">
          <a:xfrm>
            <a:off x="92075" y="0"/>
            <a:ext cx="882967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ru-RU" altLang="ru-RU" sz="5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Демографические показатели</a:t>
            </a:r>
          </a:p>
        </p:txBody>
      </p:sp>
    </p:spTree>
    <p:extLst>
      <p:ext uri="{BB962C8B-B14F-4D97-AF65-F5344CB8AC3E}">
        <p14:creationId xmlns:p14="http://schemas.microsoft.com/office/powerpoint/2010/main" val="410341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ÐÐµÑÐµÐ´Ð²Ð¸Ð¶Ð½Ð¾Ð¹ Ð¼ÐµÐ´Ð¸ÑÐ¸Ð½ÑÐºÐ¸Ð¹ ÐºÐ¾Ð¼Ð¿Ð»ÐµÐºÑ Ð·Ð°Ð²ÐµÑÑÐ¸Ð» ÑÐ°Ð±Ð¾ÑÑ Ð² ÐÐ³ÑÐ¸Ð½ÑÐºÐ¾Ð¼ ÑÐ°Ð¹Ð¾Ð½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23" y="4626332"/>
            <a:ext cx="3042202" cy="212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355601"/>
            <a:ext cx="2909377" cy="38222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7031" y="0"/>
            <a:ext cx="7820924" cy="468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360680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  Развитие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первичной медико-санитарной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помощи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40558"/>
            <a:ext cx="9144000" cy="3055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68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проекта – обеспечение оптимальной доступности для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населения (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том числе для жителей населенных пунктов, расположенных в отдаленных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местностях)</a:t>
            </a:r>
          </a:p>
          <a:p>
            <a:pPr indent="36068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В Игринском районе работал Передвижной медицинский комплекс БУЗ УР «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Глазовская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МБ МЗ УР»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 апреле-мае и октябре.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С 19.11.19 по району начал работать Игринский передвижной медицинский комплекс с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флюорографом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Осмотрено 1419 человек, из 54 населенных пунктов. </a:t>
            </a:r>
          </a:p>
          <a:p>
            <a:pPr indent="360680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Игринской РБ создано 4 мобильных бригады (педиатрическая, терапевтическая и 2 комплексные для проведения профилактических осмотров детей в ДДУ и школах и взрослых пациентов на дому), всего осмотрено 2863 пациентов старше 18 лет и 100% детского населения – 7816.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3260224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В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целях обеспечения экстренной госпитализации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пациентов в Игринский район с августа 2019 г. прилетает санитарный транспорт - вертолет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«АНСАТ»,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оснащенный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необходимым медицинским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оборудованием, всего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транспортировано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10 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пациентов из Игринской РБ в 1РКБ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383" y="4268870"/>
            <a:ext cx="1161379" cy="15485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294" y="4221182"/>
            <a:ext cx="1458374" cy="19444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386" y="5537344"/>
            <a:ext cx="1363837" cy="18184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304" y="5634727"/>
            <a:ext cx="1494696" cy="199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67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2024" y="-22820"/>
            <a:ext cx="5844357" cy="4053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360680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  Борьба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онкологическими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заболеваниями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345935"/>
            <a:ext cx="8066504" cy="368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36068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 направлен на снижение смертности от онкологических заболеваний.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690" y="1920570"/>
            <a:ext cx="2275951" cy="18840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698" y="1997332"/>
            <a:ext cx="1355488" cy="18073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150" y="1875614"/>
            <a:ext cx="1713483" cy="18488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65546" y="686783"/>
            <a:ext cx="6177978" cy="1574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68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Открытие центра амбулаторной онкологической помощи (ЦАОП)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октября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2019 года на базе БУЗ УР «Игринской РБ МЗ УР» для Игринского,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Кезского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Дебесского и Красногорского районов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За год пролечено 134 пациента.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068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75375" y="3821031"/>
            <a:ext cx="4873257" cy="2463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0680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2929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24.09.2019 г поставлен </a:t>
            </a:r>
            <a:r>
              <a:rPr lang="ru-RU" dirty="0">
                <a:solidFill>
                  <a:srgbClr val="2929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srgbClr val="2929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введен </a:t>
            </a:r>
            <a:r>
              <a:rPr lang="ru-RU" dirty="0">
                <a:solidFill>
                  <a:srgbClr val="2929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эксплуатацию </a:t>
            </a:r>
            <a:r>
              <a:rPr lang="ru-RU" dirty="0" err="1">
                <a:solidFill>
                  <a:srgbClr val="2929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видеоэндоскопический</a:t>
            </a:r>
            <a:r>
              <a:rPr lang="ru-RU" dirty="0">
                <a:solidFill>
                  <a:srgbClr val="2929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2929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комплекс: проведено </a:t>
            </a:r>
            <a:r>
              <a:rPr lang="ru-RU" dirty="0" err="1" smtClean="0">
                <a:solidFill>
                  <a:srgbClr val="2929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видеогастроскопии</a:t>
            </a:r>
            <a:r>
              <a:rPr lang="ru-RU" dirty="0" smtClean="0">
                <a:solidFill>
                  <a:srgbClr val="2929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>
                <a:solidFill>
                  <a:srgbClr val="2929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ru-RU" dirty="0" smtClean="0">
                <a:solidFill>
                  <a:srgbClr val="2929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solidFill>
                  <a:srgbClr val="2929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err="1" smtClean="0">
                <a:solidFill>
                  <a:srgbClr val="2929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видеоколоноскопии</a:t>
            </a:r>
            <a:r>
              <a:rPr lang="ru-RU" dirty="0" smtClean="0">
                <a:solidFill>
                  <a:srgbClr val="2929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22.</a:t>
            </a:r>
          </a:p>
          <a:p>
            <a:pPr lvl="0" indent="360680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29293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конце декабря поступил </a:t>
            </a:r>
          </a:p>
          <a:p>
            <a:pPr lvl="0" indent="36068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29293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dirty="0" smtClean="0">
                <a:solidFill>
                  <a:srgbClr val="29293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ппарат экспертного </a:t>
            </a:r>
          </a:p>
          <a:p>
            <a:pPr lvl="0" indent="360680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29293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класса для ультразвуковой</a:t>
            </a:r>
          </a:p>
          <a:p>
            <a:pPr lvl="0" indent="36068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29293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dirty="0" smtClean="0">
                <a:solidFill>
                  <a:srgbClr val="29293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иагностики.</a:t>
            </a:r>
            <a:endParaRPr lang="ru-RU" dirty="0">
              <a:solidFill>
                <a:srgbClr val="29293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95" y="921782"/>
            <a:ext cx="1867353" cy="14005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78" y="745724"/>
            <a:ext cx="1536633" cy="115247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24159" y="2322297"/>
            <a:ext cx="4067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2929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 16.07.2019 года поставлен и введен в эксплуатацию  цифровой </a:t>
            </a:r>
            <a:r>
              <a:rPr lang="ru-RU" dirty="0" err="1">
                <a:solidFill>
                  <a:srgbClr val="2929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маммограф</a:t>
            </a:r>
            <a:r>
              <a:rPr lang="ru-RU" dirty="0">
                <a:solidFill>
                  <a:srgbClr val="2929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srgbClr val="2929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обследовано 1160 </a:t>
            </a:r>
            <a:r>
              <a:rPr lang="ru-RU" dirty="0">
                <a:solidFill>
                  <a:srgbClr val="2929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женщин </a:t>
            </a:r>
            <a:r>
              <a:rPr lang="ru-RU" dirty="0" smtClean="0">
                <a:solidFill>
                  <a:srgbClr val="2929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(4032 </a:t>
            </a:r>
            <a:r>
              <a:rPr lang="ru-RU" dirty="0">
                <a:solidFill>
                  <a:srgbClr val="2929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исследований</a:t>
            </a:r>
            <a:r>
              <a:rPr lang="ru-RU" dirty="0" smtClean="0">
                <a:solidFill>
                  <a:srgbClr val="2929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49" y="3996247"/>
            <a:ext cx="3086270" cy="231470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541" y="3583991"/>
            <a:ext cx="1040450" cy="138726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948" y="4460367"/>
            <a:ext cx="1156428" cy="154190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255" y="4835678"/>
            <a:ext cx="1295271" cy="17270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92" y="3562817"/>
            <a:ext cx="1450257" cy="108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08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0"/>
            <a:ext cx="62481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  Борьба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сердечно-сосудистыми заболеваниями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66682" y="352158"/>
            <a:ext cx="7984815" cy="3886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36068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проекта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снижение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смертности от сердечно-сосудистых заболеваний.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0581" y="836712"/>
            <a:ext cx="4572000" cy="335232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6068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рамках регионального проекта «Борьба с сердечно-сосудистыми заболеваниями» продолжается работа в первичном сосудистом центре по ОНМК и ОКС, помощь оказывается населению Игринского,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Кезского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Дебесского и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Селтинского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районов.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0680" algn="just"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680" algn="just"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680" algn="just"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680" algn="just"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768" y="836712"/>
            <a:ext cx="2395174" cy="17963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280938"/>
            <a:ext cx="1925589" cy="14441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6682" y="2922684"/>
            <a:ext cx="8476409" cy="685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68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 пролечено в стационаре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449 пациента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острым нарушением кровообращения и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179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острым коронарным синдромом.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0581" y="3576679"/>
            <a:ext cx="8347883" cy="685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068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2929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28 августа  2019 году в ПСО поступили функциональные кровати - в количестве </a:t>
            </a:r>
            <a:r>
              <a:rPr lang="ru-RU" dirty="0" smtClean="0">
                <a:solidFill>
                  <a:srgbClr val="2929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 шт. (17 в отделение и 4 в отделение реанимации).</a:t>
            </a:r>
            <a:endParaRPr lang="ru-RU" dirty="0">
              <a:solidFill>
                <a:srgbClr val="29293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5890" y="4287170"/>
            <a:ext cx="83478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Итогом проектов по онкологии и сердечно-сосудистых заболеваний снижение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общей</a:t>
            </a:r>
            <a:r>
              <a:rPr lang="ru-RU" dirty="0" smtClean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смертности на 24 случая (на 5%), в сравнении с прошлым годом, в том числе по онкологии на 4 случая.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Увеличилась доля злокачественных новообразований, выявленных на ранних стадиях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стадии), % в 2018 г. -53,2, в 2019 году – 54,3.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70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8228"/>
            <a:ext cx="8424936" cy="670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68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развития детского здравоохранения, включая создание современной инфраструктуры оказания медицинской помощи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детям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698668"/>
            <a:ext cx="8640960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68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 направлен на качественное проведение профилактических осмотров путем повышения доступности и качества медицинской помощи на всех этапах ее оказания, а также профилактики заболеваемости.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9840" y="1680091"/>
            <a:ext cx="4352428" cy="4517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068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2929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рамках реализации приоритетного проекта по созданию новой модели медицинской организации, оказывающей первичную медико-санитарную помощь, из бюджета Удмуртской Республики на укрепление материально-технической базы детского поликлинического отделения БУЗ УР «Игринская РБ МЗ УР» выделена целевая субсидия в размере 2 475,0 тыс. руб., для обеспечения комфортности пребывания детей и родителей. </a:t>
            </a:r>
            <a:r>
              <a:rPr lang="ru-RU" dirty="0" smtClean="0">
                <a:solidFill>
                  <a:srgbClr val="2929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Отремонтированы коридоры, регистратура с расширением холла на первом этаже, комната кормления грудных детей, крытая колясочная.</a:t>
            </a:r>
            <a:endParaRPr lang="ru-RU" dirty="0">
              <a:solidFill>
                <a:srgbClr val="292934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588" y="1413042"/>
            <a:ext cx="3975868" cy="26022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743" y="4095448"/>
            <a:ext cx="1716989" cy="128774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442" y="5183941"/>
            <a:ext cx="935038" cy="12467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333" y="4090172"/>
            <a:ext cx="1552297" cy="124671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326" y="4872326"/>
            <a:ext cx="786887" cy="104918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518" y="5520571"/>
            <a:ext cx="1069168" cy="80187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341" y="5297965"/>
            <a:ext cx="1170026" cy="156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81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-17264"/>
            <a:ext cx="8928992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068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2929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Программа развития детского здравоохранения, включая создание современной инфраструктуры оказания медицинской помощи детям</a:t>
            </a:r>
            <a:endParaRPr lang="ru-RU" dirty="0">
              <a:solidFill>
                <a:srgbClr val="29293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667795"/>
            <a:ext cx="5616624" cy="6251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0680" algn="just">
              <a:lnSpc>
                <a:spcPct val="107000"/>
              </a:lnSpc>
              <a:spcAft>
                <a:spcPts val="0"/>
              </a:spcAft>
            </a:pPr>
            <a:r>
              <a:rPr lang="ru-RU" sz="1700" dirty="0">
                <a:solidFill>
                  <a:srgbClr val="2929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Приобретены медицинские изделия на сумму 6502205,62 рублей: ЛОР-комбайн, Дефибриллятор внешний, Автоматический </a:t>
            </a:r>
            <a:r>
              <a:rPr lang="ru-RU" sz="1700" dirty="0" err="1">
                <a:solidFill>
                  <a:srgbClr val="2929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рефкератометр</a:t>
            </a:r>
            <a:r>
              <a:rPr lang="ru-RU" sz="1700" dirty="0">
                <a:solidFill>
                  <a:srgbClr val="2929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Автоматический анализатор клеток крови- выполнено 9065 исследований, Автоматический анализатор осадка мочи- выполнено 3113 исследований, Ультразвуковой аппарат диагностический портативный переносной с 3-мя датчиками: </a:t>
            </a:r>
            <a:r>
              <a:rPr lang="ru-RU" sz="1700" dirty="0" err="1">
                <a:solidFill>
                  <a:srgbClr val="2929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конвексный</a:t>
            </a:r>
            <a:r>
              <a:rPr lang="ru-RU" sz="1700" dirty="0">
                <a:solidFill>
                  <a:srgbClr val="2929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линейный, фазированный- выполнено </a:t>
            </a:r>
            <a:r>
              <a:rPr lang="ru-RU" sz="1700" dirty="0" smtClean="0">
                <a:solidFill>
                  <a:srgbClr val="2929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11097 </a:t>
            </a:r>
            <a:r>
              <a:rPr lang="ru-RU" sz="1700" dirty="0">
                <a:solidFill>
                  <a:srgbClr val="2929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исследований, Электрокардиограф 12-канальный- выполнено </a:t>
            </a:r>
            <a:r>
              <a:rPr lang="ru-RU" sz="1700" dirty="0" smtClean="0">
                <a:solidFill>
                  <a:srgbClr val="2929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1249 </a:t>
            </a:r>
            <a:r>
              <a:rPr lang="ru-RU" sz="1700" dirty="0">
                <a:solidFill>
                  <a:srgbClr val="2929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исследований, Аппарат для измерения внутриглазного давления автоматический, Бинокулярный офтальмоскоп для обратной офтальмоскопии с налобной фиксацией, Автоматический периметр.</a:t>
            </a:r>
            <a:endParaRPr lang="ru-RU" sz="1700" dirty="0">
              <a:solidFill>
                <a:srgbClr val="29293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360680" algn="just">
              <a:lnSpc>
                <a:spcPct val="107000"/>
              </a:lnSpc>
              <a:spcAft>
                <a:spcPts val="0"/>
              </a:spcAft>
            </a:pPr>
            <a:r>
              <a:rPr lang="ru-RU" sz="1700" dirty="0">
                <a:solidFill>
                  <a:srgbClr val="2929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2019 году прошли повышение квалификации 2 педиатра «Первичная реанимация новорожденных в родильном зале» и врач акушер-гинеколог «Актуальные вопросы гинекологии детского и подросткового возраста».</a:t>
            </a:r>
            <a:endParaRPr lang="ru-RU" sz="1700" dirty="0">
              <a:solidFill>
                <a:srgbClr val="29293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360680" algn="just">
              <a:lnSpc>
                <a:spcPct val="107000"/>
              </a:lnSpc>
              <a:spcAft>
                <a:spcPts val="0"/>
              </a:spcAft>
            </a:pPr>
            <a:r>
              <a:rPr lang="ru-RU" sz="1700" dirty="0" smtClean="0">
                <a:solidFill>
                  <a:srgbClr val="2929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Результатом профилактической направленности </a:t>
            </a:r>
            <a:r>
              <a:rPr lang="ru-RU" sz="1700" dirty="0">
                <a:solidFill>
                  <a:srgbClr val="2929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медицинской помощи детям - охват проф. осмотрами детей </a:t>
            </a:r>
            <a:r>
              <a:rPr lang="ru-RU" sz="1700" dirty="0" smtClean="0">
                <a:solidFill>
                  <a:srgbClr val="2929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100%, увеличение доли взятия на диспансерное наблюдение до 50% (при базовом значении 20-40%).</a:t>
            </a:r>
            <a:endParaRPr lang="ru-RU" dirty="0">
              <a:solidFill>
                <a:srgbClr val="29293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257" y="769988"/>
            <a:ext cx="1893239" cy="14199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659990"/>
            <a:ext cx="1902111" cy="14265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616" y="2121953"/>
            <a:ext cx="2052899" cy="15396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601" y="2321702"/>
            <a:ext cx="1438895" cy="14969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720" y="3925637"/>
            <a:ext cx="2047776" cy="153583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773" y="3768632"/>
            <a:ext cx="2059742" cy="159005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722" y="5518073"/>
            <a:ext cx="1694307" cy="127073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773" y="5461469"/>
            <a:ext cx="1620746" cy="121555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034" y="5059957"/>
            <a:ext cx="1116221" cy="83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78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0840"/>
            <a:ext cx="914400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68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медицинских организаций системы здравоохранения квалифицированными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кадрами.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882937"/>
            <a:ext cx="8856984" cy="4044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680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году обеспеченность врачебными кадрами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подразделениях, оказывающих медицинскую помощь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составила 21,95 на 10000 населения</a:t>
            </a:r>
            <a:r>
              <a:rPr lang="ru-RU" sz="1600" dirty="0" smtClean="0">
                <a:solidFill>
                  <a:srgbClr val="2929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(2018 г. – </a:t>
            </a:r>
            <a:r>
              <a:rPr lang="ru-RU" sz="1600" dirty="0" smtClean="0">
                <a:solidFill>
                  <a:srgbClr val="2929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23,57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должностей среднего медицинского персонала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600" dirty="0" smtClean="0">
                <a:solidFill>
                  <a:srgbClr val="2929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76,67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(84,12).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0680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целях сокращения кадрового дефицита на уровне сельских учреждений здравоохранения продолжается реализация федеральной программы «Земский доктор». Ждем специалистов по данной программе: 2 педиатров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.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июля 2019 года работает фельдшер в </a:t>
            </a:r>
            <a:r>
              <a:rPr lang="ru-RU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Оник-Ирымском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ФАПе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 сентября приступила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работе 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врач -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терапевт участковый в Зуринской участковой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больнице</a:t>
            </a:r>
            <a:r>
              <a:rPr lang="ru-RU" sz="1600" dirty="0" smtClean="0">
                <a:solidFill>
                  <a:srgbClr val="2929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solidFill>
                  <a:srgbClr val="2929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врач </a:t>
            </a:r>
            <a:r>
              <a:rPr lang="ru-RU" sz="1600" dirty="0" smtClean="0">
                <a:solidFill>
                  <a:srgbClr val="2929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анестезиолог-реаниматолог и фельдшер в </a:t>
            </a:r>
            <a:r>
              <a:rPr lang="ru-RU" sz="1600" dirty="0" err="1" smtClean="0">
                <a:solidFill>
                  <a:srgbClr val="2929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Лонки-Ворцынском</a:t>
            </a:r>
            <a:r>
              <a:rPr lang="ru-RU" sz="1600" dirty="0" smtClean="0">
                <a:solidFill>
                  <a:srgbClr val="2929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2929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ФАПе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принятые 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 федеральной программе  «Земский доктор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indent="360680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Прошли первичную профессиональную переподготовку по федеральным программам обучения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специалиста по специальностям «Онкология», «Рентгенология», и «Ультразвуковая диагностика», и 2 специалиста прошли профессиональную переподготовку по программе НМО: </a:t>
            </a:r>
            <a:r>
              <a:rPr lang="ru-RU" sz="1600" dirty="0">
                <a:solidFill>
                  <a:srgbClr val="2929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«Лечебная физкультура и спортивная медицина</a:t>
            </a:r>
            <a:r>
              <a:rPr lang="ru-RU" sz="1600" dirty="0" smtClean="0">
                <a:solidFill>
                  <a:srgbClr val="2929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и «Организация здравоохранения и общественное здоровье»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indent="360680" algn="just">
              <a:lnSpc>
                <a:spcPct val="107000"/>
              </a:lnSpc>
              <a:spcAft>
                <a:spcPts val="0"/>
              </a:spcAft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609017"/>
            <a:ext cx="8712968" cy="374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068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2929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Региональный проект призван преодолеть кадровый дефицит в здравоохранении.</a:t>
            </a:r>
            <a:endParaRPr lang="ru-RU" dirty="0">
              <a:solidFill>
                <a:srgbClr val="29293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245" y="4422028"/>
            <a:ext cx="3250282" cy="23394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7" y="4552498"/>
            <a:ext cx="2722066" cy="22090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5587" y="4551108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Врач терапевт участковый Перевощикова Екатерина Александровна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47816" y="4481780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Врач анестезиолог-реаниматолог Савинцев Алексей Сергеевич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25750" y="4357850"/>
            <a:ext cx="2698378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0680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2929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88% специалистов Игринской РБ </a:t>
            </a:r>
            <a:r>
              <a:rPr lang="ru-RU" sz="1600" dirty="0" smtClean="0">
                <a:solidFill>
                  <a:srgbClr val="2929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вовлечены </a:t>
            </a:r>
            <a:r>
              <a:rPr lang="ru-RU" sz="1600" dirty="0">
                <a:solidFill>
                  <a:srgbClr val="2929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программу по непрерывному медицинскому образованию и ежегодно проходят курсы </a:t>
            </a:r>
            <a:r>
              <a:rPr lang="ru-RU" sz="1600" dirty="0" smtClean="0">
                <a:solidFill>
                  <a:srgbClr val="2929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повышения квалификации.</a:t>
            </a:r>
            <a:endParaRPr lang="ru-RU" sz="1600" dirty="0">
              <a:solidFill>
                <a:srgbClr val="29293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71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Ясность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2359</TotalTime>
  <Words>1432</Words>
  <Application>Microsoft Office PowerPoint</Application>
  <PresentationFormat>Экран (4:3)</PresentationFormat>
  <Paragraphs>102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Ясность</vt:lpstr>
      <vt:lpstr>Реализация национальных проектов в игринском районе   </vt:lpstr>
      <vt:lpstr>Указ Президента Российской Федерации от 07.05.2018 № 204  «О национальных целях и  стратегических задачах развития Российской Федерации на период до 2024 года»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реализации национальных проектов в здравоохранении в Удмуртской Республике в 2019-2024гг..</dc:title>
  <dc:creator>1</dc:creator>
  <cp:lastModifiedBy>Татьяна Анатольевна</cp:lastModifiedBy>
  <cp:revision>210</cp:revision>
  <cp:lastPrinted>2020-01-30T09:17:58Z</cp:lastPrinted>
  <dcterms:created xsi:type="dcterms:W3CDTF">2019-02-17T16:01:29Z</dcterms:created>
  <dcterms:modified xsi:type="dcterms:W3CDTF">2020-01-30T09:29:05Z</dcterms:modified>
</cp:coreProperties>
</file>