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76" r:id="rId4"/>
    <p:sldId id="259" r:id="rId5"/>
    <p:sldId id="260" r:id="rId6"/>
    <p:sldId id="261" r:id="rId7"/>
    <p:sldId id="262" r:id="rId8"/>
    <p:sldId id="263" r:id="rId9"/>
    <p:sldId id="265" r:id="rId10"/>
    <p:sldId id="274" r:id="rId11"/>
    <p:sldId id="267" r:id="rId12"/>
    <p:sldId id="258" r:id="rId13"/>
    <p:sldId id="271" r:id="rId14"/>
    <p:sldId id="275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74" autoAdjust="0"/>
  </p:normalViewPr>
  <p:slideViewPr>
    <p:cSldViewPr>
      <p:cViewPr varScale="1">
        <p:scale>
          <a:sx n="75" d="100"/>
          <a:sy n="75" d="100"/>
        </p:scale>
        <p:origin x="6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582D1-CCF0-4418-BB73-6428CC22064B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D05CC-56DB-4067-B3E9-718611E41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95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D05CC-56DB-4067-B3E9-718611E41AE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24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36912"/>
            <a:ext cx="8568952" cy="1295400"/>
          </a:xfrm>
        </p:spPr>
        <p:txBody>
          <a:bodyPr/>
          <a:lstStyle/>
          <a:p>
            <a:pPr algn="ctr"/>
            <a:r>
              <a:rPr lang="ru-RU" dirty="0" smtClean="0"/>
              <a:t>Год здоровья в </a:t>
            </a:r>
            <a:r>
              <a:rPr lang="ru-RU" dirty="0" err="1" smtClean="0"/>
              <a:t>игринском</a:t>
            </a:r>
            <a:r>
              <a:rPr lang="ru-RU" dirty="0" smtClean="0"/>
              <a:t> районе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188640"/>
            <a:ext cx="7932113" cy="165618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/>
              <a:t>БУЗ УР «</a:t>
            </a:r>
            <a:r>
              <a:rPr lang="ru-RU" sz="2800" dirty="0" err="1" smtClean="0"/>
              <a:t>Игринская</a:t>
            </a:r>
            <a:r>
              <a:rPr lang="ru-RU" sz="2800" dirty="0" smtClean="0"/>
              <a:t> РБ МЗ УР» </a:t>
            </a:r>
          </a:p>
          <a:p>
            <a:pPr algn="ctr"/>
            <a:r>
              <a:rPr lang="ru-RU" sz="2800" dirty="0" smtClean="0"/>
              <a:t>Заведующая отделением </a:t>
            </a:r>
          </a:p>
          <a:p>
            <a:pPr algn="ctr"/>
            <a:r>
              <a:rPr lang="ru-RU" sz="2800" dirty="0" smtClean="0"/>
              <a:t>медицинской профилактики</a:t>
            </a:r>
          </a:p>
          <a:p>
            <a:pPr algn="ctr"/>
            <a:r>
              <a:rPr lang="ru-RU" sz="2800" dirty="0" smtClean="0"/>
              <a:t>Юлия Сергеевна Головина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98" y="298930"/>
            <a:ext cx="1749176" cy="1749176"/>
          </a:xfrm>
          <a:prstGeom prst="rect">
            <a:avLst/>
          </a:prstGeom>
        </p:spPr>
      </p:pic>
      <p:sp>
        <p:nvSpPr>
          <p:cNvPr id="5" name="Подзаголовок 4"/>
          <p:cNvSpPr txBox="1">
            <a:spLocks/>
          </p:cNvSpPr>
          <p:nvPr/>
        </p:nvSpPr>
        <p:spPr>
          <a:xfrm>
            <a:off x="6804025" y="6165850"/>
            <a:ext cx="1981200" cy="436563"/>
          </a:xfrm>
          <a:prstGeom prst="rect">
            <a:avLst/>
          </a:prstGeom>
        </p:spPr>
        <p:txBody>
          <a:bodyPr vert="horz" lIns="45720" tIns="0" rIns="45720" bIns="0" rtlCol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30.01.2020 г.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992888" cy="7920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Диспансеризация</a:t>
            </a:r>
            <a:endParaRPr lang="ru-RU" sz="4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499176" cy="5688632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Единые Дни диспансеризации в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2020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году.</a:t>
            </a:r>
          </a:p>
          <a:p>
            <a:r>
              <a:rPr lang="ru-RU" sz="1800" b="1" dirty="0"/>
              <a:t>Единые дни диспансеризации организованы в субботние дни, они позволяют работающим гражданам пройти обследование не нарушая рабочий процесс с минимальной затратой времени. Приглашаем Вас на обследование в поликлинику по месту прикрепления.</a:t>
            </a:r>
          </a:p>
          <a:p>
            <a:r>
              <a:rPr lang="ru-RU" sz="2000" dirty="0"/>
              <a:t>Даты проведения Единого дня диспансеризации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 29 февраля</a:t>
            </a:r>
            <a:endParaRPr lang="ru-RU" sz="2000" dirty="0"/>
          </a:p>
          <a:p>
            <a:r>
              <a:rPr lang="ru-RU" sz="2000" dirty="0" smtClean="0"/>
              <a:t>21 марта</a:t>
            </a:r>
            <a:endParaRPr lang="ru-RU" sz="2000" dirty="0"/>
          </a:p>
          <a:p>
            <a:r>
              <a:rPr lang="ru-RU" sz="2000" dirty="0" smtClean="0"/>
              <a:t>25 апреля</a:t>
            </a:r>
            <a:endParaRPr lang="ru-RU" sz="2000" dirty="0"/>
          </a:p>
          <a:p>
            <a:r>
              <a:rPr lang="ru-RU" sz="2000" dirty="0" smtClean="0"/>
              <a:t>23 мая</a:t>
            </a:r>
            <a:endParaRPr lang="ru-RU" sz="2000" dirty="0"/>
          </a:p>
          <a:p>
            <a:r>
              <a:rPr lang="ru-RU" sz="2000" dirty="0" smtClean="0"/>
              <a:t>27 июня</a:t>
            </a:r>
            <a:endParaRPr lang="ru-RU" sz="2000" dirty="0"/>
          </a:p>
          <a:p>
            <a:r>
              <a:rPr lang="ru-RU" sz="2000" dirty="0" smtClean="0"/>
              <a:t>25 июля</a:t>
            </a:r>
          </a:p>
          <a:p>
            <a:r>
              <a:rPr lang="ru-RU" sz="2000" dirty="0" smtClean="0"/>
              <a:t>22 августа</a:t>
            </a:r>
            <a:endParaRPr lang="ru-RU" sz="2000" dirty="0"/>
          </a:p>
          <a:p>
            <a:r>
              <a:rPr lang="ru-RU" sz="2000" dirty="0" smtClean="0"/>
              <a:t>19 сентября </a:t>
            </a:r>
          </a:p>
          <a:p>
            <a:r>
              <a:rPr lang="ru-RU" sz="2000" dirty="0" smtClean="0"/>
              <a:t>24 октября</a:t>
            </a:r>
          </a:p>
          <a:p>
            <a:r>
              <a:rPr lang="ru-RU" sz="2000" dirty="0" smtClean="0"/>
              <a:t>21 ноября</a:t>
            </a:r>
          </a:p>
          <a:p>
            <a:r>
              <a:rPr lang="ru-RU" sz="2000" dirty="0" smtClean="0"/>
              <a:t>5 декабря</a:t>
            </a:r>
          </a:p>
          <a:p>
            <a:endParaRPr lang="ru-RU" dirty="0"/>
          </a:p>
        </p:txBody>
      </p:sp>
      <p:pic>
        <p:nvPicPr>
          <p:cNvPr id="3074" name="Picture 2" descr="C:\Users\Юлия Сергеевна\Desktop\IMG_2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8" y="3573016"/>
            <a:ext cx="4104456" cy="286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29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286" y="260648"/>
            <a:ext cx="7635332" cy="59134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сельских сходах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522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Среднее </a:t>
            </a:r>
            <a:r>
              <a:rPr lang="ru-RU" dirty="0" err="1" smtClean="0"/>
              <a:t>Шадбегово</a:t>
            </a:r>
            <a:r>
              <a:rPr lang="ru-RU" dirty="0" smtClean="0"/>
              <a:t>            </a:t>
            </a:r>
            <a:r>
              <a:rPr lang="ru-RU" dirty="0" err="1" smtClean="0"/>
              <a:t>Д.Удмурт</a:t>
            </a:r>
            <a:r>
              <a:rPr lang="ru-RU" dirty="0" smtClean="0"/>
              <a:t>-Лоза </a:t>
            </a:r>
          </a:p>
          <a:p>
            <a:r>
              <a:rPr lang="ru-RU" dirty="0" err="1" smtClean="0"/>
              <a:t>Сетпиево</a:t>
            </a:r>
            <a:r>
              <a:rPr lang="ru-RU" dirty="0" smtClean="0"/>
              <a:t>                              Новые-Зятцы</a:t>
            </a:r>
          </a:p>
          <a:p>
            <a:r>
              <a:rPr lang="ru-RU" dirty="0" err="1" smtClean="0"/>
              <a:t>Сеп</a:t>
            </a:r>
            <a:r>
              <a:rPr lang="ru-RU" dirty="0" smtClean="0"/>
              <a:t>                                       Комсомолец</a:t>
            </a:r>
          </a:p>
          <a:p>
            <a:r>
              <a:rPr lang="ru-RU" dirty="0" err="1" smtClean="0"/>
              <a:t>Лонки-Ворцы</a:t>
            </a:r>
            <a:r>
              <a:rPr lang="ru-RU" dirty="0" smtClean="0"/>
              <a:t>                        </a:t>
            </a:r>
            <a:r>
              <a:rPr lang="ru-RU" dirty="0" err="1" smtClean="0"/>
              <a:t>Сепож</a:t>
            </a:r>
            <a:endParaRPr lang="ru-RU" dirty="0" smtClean="0"/>
          </a:p>
          <a:p>
            <a:r>
              <a:rPr lang="ru-RU" dirty="0" smtClean="0"/>
              <a:t>Село </a:t>
            </a:r>
            <a:r>
              <a:rPr lang="ru-RU" dirty="0" err="1" smtClean="0"/>
              <a:t>Кушья</a:t>
            </a:r>
            <a:r>
              <a:rPr lang="ru-RU" dirty="0" smtClean="0"/>
              <a:t>                          Левая </a:t>
            </a:r>
            <a:r>
              <a:rPr lang="ru-RU" dirty="0" err="1" smtClean="0"/>
              <a:t>Кушья</a:t>
            </a:r>
            <a:endParaRPr lang="ru-RU" dirty="0" smtClean="0"/>
          </a:p>
          <a:p>
            <a:r>
              <a:rPr lang="ru-RU" dirty="0" err="1" smtClean="0"/>
              <a:t>Д.Малягурт</a:t>
            </a:r>
            <a:r>
              <a:rPr lang="ru-RU" dirty="0" smtClean="0"/>
              <a:t>                           Магистральный</a:t>
            </a:r>
          </a:p>
          <a:p>
            <a:r>
              <a:rPr lang="ru-RU" dirty="0" smtClean="0"/>
              <a:t>Большая Пурга</a:t>
            </a:r>
          </a:p>
          <a:p>
            <a:r>
              <a:rPr lang="ru-RU" dirty="0" err="1" smtClean="0"/>
              <a:t>Д.Сундур</a:t>
            </a:r>
            <a:endParaRPr lang="ru-RU" dirty="0" smtClean="0"/>
          </a:p>
          <a:p>
            <a:r>
              <a:rPr lang="ru-RU" dirty="0" err="1" smtClean="0"/>
              <a:t>Д.Кузьмовыр</a:t>
            </a:r>
            <a:endParaRPr lang="ru-RU" dirty="0" smtClean="0"/>
          </a:p>
          <a:p>
            <a:r>
              <a:rPr lang="ru-RU" dirty="0" err="1" smtClean="0"/>
              <a:t>Д.Чемошур</a:t>
            </a:r>
            <a:r>
              <a:rPr lang="ru-RU" dirty="0" smtClean="0"/>
              <a:t> (</a:t>
            </a:r>
            <a:r>
              <a:rPr lang="ru-RU" dirty="0" err="1" smtClean="0"/>
              <a:t>Чутырский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Д.Мужбер</a:t>
            </a:r>
            <a:endParaRPr lang="ru-RU" dirty="0" smtClean="0"/>
          </a:p>
          <a:p>
            <a:r>
              <a:rPr lang="ru-RU" dirty="0" smtClean="0"/>
              <a:t>П. Магистральный</a:t>
            </a:r>
          </a:p>
        </p:txBody>
      </p:sp>
      <p:pic>
        <p:nvPicPr>
          <p:cNvPr id="1026" name="Picture 2" descr="C:\Users\Юлия Сергеевна\Desktop\102APPLE\IMG_2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304508" cy="25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Юлия Сергеевна\Desktop\102APPLE\IMG_2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4"/>
            <a:ext cx="18722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38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7776864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На Территории </a:t>
            </a:r>
            <a:r>
              <a:rPr lang="ru-RU" sz="2000" dirty="0" err="1" smtClean="0"/>
              <a:t>Игринского</a:t>
            </a:r>
            <a:r>
              <a:rPr lang="ru-RU" sz="2000" dirty="0" smtClean="0"/>
              <a:t> района впервые будет осуществлять свою работу передвижной мобильный комплекс оснащенный </a:t>
            </a:r>
            <a:r>
              <a:rPr lang="ru-RU" sz="2000" dirty="0" err="1" smtClean="0"/>
              <a:t>маммографом</a:t>
            </a:r>
            <a:r>
              <a:rPr lang="ru-RU" sz="2000" dirty="0" smtClean="0"/>
              <a:t>. </a:t>
            </a:r>
            <a:r>
              <a:rPr lang="ru-RU" sz="2000" dirty="0"/>
              <a:t>П</a:t>
            </a:r>
            <a:r>
              <a:rPr lang="ru-RU" sz="2000" dirty="0" smtClean="0"/>
              <a:t>о </a:t>
            </a:r>
            <a:r>
              <a:rPr lang="ru-RU" sz="2000" dirty="0"/>
              <a:t>следующему графику: </a:t>
            </a:r>
            <a:br>
              <a:rPr lang="ru-RU" sz="2000" dirty="0"/>
            </a:br>
            <a:r>
              <a:rPr lang="ru-RU" sz="2000" dirty="0"/>
              <a:t>10.02 – </a:t>
            </a:r>
            <a:r>
              <a:rPr lang="ru-RU" sz="2000" dirty="0" err="1"/>
              <a:t>ст.Лоза</a:t>
            </a:r>
            <a:r>
              <a:rPr lang="ru-RU" sz="2000" dirty="0"/>
              <a:t>, </a:t>
            </a:r>
            <a:r>
              <a:rPr lang="ru-RU" sz="2000" dirty="0" err="1"/>
              <a:t>с.Русская</a:t>
            </a:r>
            <a:r>
              <a:rPr lang="ru-RU" sz="2000" dirty="0"/>
              <a:t> Лоза, </a:t>
            </a:r>
            <a:r>
              <a:rPr lang="ru-RU" sz="2000" dirty="0" err="1"/>
              <a:t>д.Выжешур</a:t>
            </a: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dirty="0"/>
              <a:t>11.02 - д. </a:t>
            </a:r>
            <a:r>
              <a:rPr lang="ru-RU" sz="2000" dirty="0" err="1"/>
              <a:t>Чемошур</a:t>
            </a:r>
            <a:r>
              <a:rPr lang="ru-RU" sz="2000" dirty="0"/>
              <a:t> (</a:t>
            </a:r>
            <a:r>
              <a:rPr lang="ru-RU" sz="2000" dirty="0" err="1"/>
              <a:t>чутырский</a:t>
            </a:r>
            <a:r>
              <a:rPr lang="ru-RU" sz="2000" dirty="0"/>
              <a:t>) </a:t>
            </a:r>
            <a:br>
              <a:rPr lang="ru-RU" sz="2000" dirty="0"/>
            </a:br>
            <a:r>
              <a:rPr lang="ru-RU" sz="2000" dirty="0"/>
              <a:t>12.02 - д. </a:t>
            </a:r>
            <a:r>
              <a:rPr lang="ru-RU" sz="2000" dirty="0" err="1"/>
              <a:t>Кабачигурт</a:t>
            </a:r>
            <a:r>
              <a:rPr lang="ru-RU" sz="2000" dirty="0"/>
              <a:t>, </a:t>
            </a:r>
            <a:r>
              <a:rPr lang="ru-RU" sz="2000" dirty="0" err="1"/>
              <a:t>д.Чимошур</a:t>
            </a:r>
            <a:r>
              <a:rPr lang="ru-RU" sz="2000" dirty="0"/>
              <a:t>, </a:t>
            </a:r>
            <a:r>
              <a:rPr lang="ru-RU" sz="2000" dirty="0" err="1"/>
              <a:t>д.Гереево</a:t>
            </a: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dirty="0"/>
              <a:t>13.02 – </a:t>
            </a:r>
            <a:r>
              <a:rPr lang="ru-RU" sz="2000" dirty="0" err="1"/>
              <a:t>с.Чутырь</a:t>
            </a: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dirty="0"/>
              <a:t>14.02 – </a:t>
            </a:r>
            <a:r>
              <a:rPr lang="ru-RU" sz="2000" dirty="0" err="1"/>
              <a:t>ст.Кушья</a:t>
            </a: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dirty="0"/>
              <a:t>Прием ведут терапевт, </a:t>
            </a:r>
            <a:r>
              <a:rPr lang="ru-RU" sz="2000" dirty="0" err="1"/>
              <a:t>мед.сестра</a:t>
            </a:r>
            <a:r>
              <a:rPr lang="ru-RU" sz="2000" dirty="0"/>
              <a:t>, акушерка, рентген-лаборант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3356992"/>
            <a:ext cx="3060340" cy="34047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56991"/>
            <a:ext cx="3960440" cy="34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1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8100392" cy="100811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мероприятий по году здоровья в </a:t>
            </a:r>
            <a:r>
              <a:rPr lang="ru-RU" sz="28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Игринском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районе</a:t>
            </a:r>
            <a:endParaRPr 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6624736" cy="5328592"/>
          </a:xfrm>
        </p:spPr>
        <p:txBody>
          <a:bodyPr vert="horz">
            <a:normAutofit/>
          </a:bodyPr>
          <a:lstStyle/>
          <a:p>
            <a:r>
              <a:rPr lang="ru-RU" sz="1800" b="1" dirty="0" smtClean="0"/>
              <a:t>Максимальный охват населения Диспансеризацией, профилактическими осмотрами. Выявление </a:t>
            </a:r>
            <a:r>
              <a:rPr lang="ru-RU" sz="1800" b="1" dirty="0" err="1" smtClean="0"/>
              <a:t>онкопатологии</a:t>
            </a:r>
            <a:r>
              <a:rPr lang="ru-RU" sz="1800" b="1" dirty="0" smtClean="0"/>
              <a:t> на ранних стадиях.</a:t>
            </a:r>
          </a:p>
          <a:p>
            <a:r>
              <a:rPr lang="ru-RU" sz="1800" b="1" dirty="0" smtClean="0"/>
              <a:t>Выходы в массовые скопления людей (детские сады, торговые центры, торговые предприятия) с «информационно-просветительской кампанией по информированию населения о ранних признаках острого нарушения мозгового кровообращения и острого коронарного синдрома»</a:t>
            </a:r>
          </a:p>
          <a:p>
            <a:r>
              <a:rPr lang="ru-RU" sz="1800" b="1" dirty="0" smtClean="0"/>
              <a:t>Пункт измерения АД, с проведением мастер-классов по правильному измерению АД.</a:t>
            </a:r>
          </a:p>
          <a:p>
            <a:r>
              <a:rPr lang="ru-RU" sz="1800" b="1" dirty="0" smtClean="0"/>
              <a:t>Проведение </a:t>
            </a:r>
            <a:r>
              <a:rPr lang="ru-RU" sz="1800" b="1" dirty="0" err="1" smtClean="0"/>
              <a:t>флеш</a:t>
            </a:r>
            <a:r>
              <a:rPr lang="ru-RU" sz="1800" b="1" dirty="0" smtClean="0"/>
              <a:t>-моб акции с волонтерами «Три признака инсульта»</a:t>
            </a:r>
          </a:p>
          <a:p>
            <a:r>
              <a:rPr lang="ru-RU" sz="1800" b="1" dirty="0" smtClean="0"/>
              <a:t>Проведение «Уроков здоровья» в образовательных учреждениях.</a:t>
            </a:r>
          </a:p>
          <a:p>
            <a:r>
              <a:rPr lang="ru-RU" sz="1800" b="1" dirty="0" smtClean="0"/>
              <a:t>Проведение в Школах здоровья тематических занятий по профилактике и инфаркта и инсульта.</a:t>
            </a:r>
          </a:p>
          <a:p>
            <a:endParaRPr lang="ru-RU" sz="1800" dirty="0"/>
          </a:p>
        </p:txBody>
      </p:sp>
      <p:pic>
        <p:nvPicPr>
          <p:cNvPr id="5" name="Picture 3" descr="C:\Users\Юлия Сергеевна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48880"/>
            <a:ext cx="244827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09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56312"/>
          </a:xfrm>
        </p:spPr>
        <p:txBody>
          <a:bodyPr/>
          <a:lstStyle/>
          <a:p>
            <a:r>
              <a:rPr lang="ru-RU" sz="1800" b="1" dirty="0"/>
              <a:t>Участие в Республиканском </a:t>
            </a:r>
            <a:r>
              <a:rPr lang="ru-RU" sz="1800" b="1" dirty="0" smtClean="0"/>
              <a:t>межнациональном кулинарно-творческом фестивале «Национальная жемчужина в рамках Всероссийского фестиваля «От </a:t>
            </a:r>
            <a:r>
              <a:rPr lang="ru-RU" sz="1800" b="1" dirty="0" err="1" smtClean="0"/>
              <a:t>Пельняня</a:t>
            </a:r>
            <a:r>
              <a:rPr lang="ru-RU" sz="1800" b="1" dirty="0" smtClean="0"/>
              <a:t> до Китая»15.01.2020г.</a:t>
            </a:r>
            <a:endParaRPr lang="ru-RU" sz="1800" b="1" dirty="0"/>
          </a:p>
          <a:p>
            <a:r>
              <a:rPr lang="ru-RU" sz="1800" b="1" dirty="0"/>
              <a:t>Организация работы мобильных диагностических </a:t>
            </a:r>
            <a:r>
              <a:rPr lang="ru-RU" sz="1800" b="1" dirty="0" smtClean="0"/>
              <a:t>комплексов, оснащенных </a:t>
            </a:r>
            <a:r>
              <a:rPr lang="ru-RU" sz="1800" b="1" dirty="0" err="1" smtClean="0"/>
              <a:t>маммографом</a:t>
            </a:r>
            <a:r>
              <a:rPr lang="ru-RU" sz="1800" b="1" dirty="0" smtClean="0"/>
              <a:t> и </a:t>
            </a:r>
            <a:r>
              <a:rPr lang="ru-RU" sz="1800" b="1" dirty="0" err="1" smtClean="0"/>
              <a:t>флюорографом</a:t>
            </a:r>
            <a:r>
              <a:rPr lang="ru-RU" sz="1800" b="1" dirty="0" smtClean="0"/>
              <a:t>,  </a:t>
            </a:r>
            <a:r>
              <a:rPr lang="ru-RU" sz="1800" b="1" dirty="0"/>
              <a:t>на территории </a:t>
            </a:r>
            <a:r>
              <a:rPr lang="ru-RU" sz="1800" b="1" dirty="0" err="1"/>
              <a:t>Игринского</a:t>
            </a:r>
            <a:r>
              <a:rPr lang="ru-RU" sz="1800" b="1" dirty="0"/>
              <a:t> </a:t>
            </a:r>
            <a:r>
              <a:rPr lang="ru-RU" sz="1800" b="1" dirty="0" smtClean="0"/>
              <a:t>района.</a:t>
            </a:r>
          </a:p>
          <a:p>
            <a:r>
              <a:rPr lang="ru-RU" sz="1800" b="1" dirty="0" smtClean="0"/>
              <a:t>Организация работы по реализации информационно-оздоровительного проекта «Прогулка с врачом».</a:t>
            </a:r>
          </a:p>
          <a:p>
            <a:r>
              <a:rPr lang="ru-RU" sz="1800" b="1" dirty="0" smtClean="0"/>
              <a:t>Участие в проекте «Корпоративное</a:t>
            </a:r>
          </a:p>
          <a:p>
            <a:pPr marL="0" indent="0">
              <a:buNone/>
            </a:pPr>
            <a:r>
              <a:rPr lang="ru-RU" sz="1800" b="1" dirty="0" smtClean="0"/>
              <a:t>     здоровье» в рамках Национального </a:t>
            </a:r>
          </a:p>
          <a:p>
            <a:pPr marL="0" indent="0">
              <a:buNone/>
            </a:pPr>
            <a:r>
              <a:rPr lang="ru-RU" sz="1800" b="1" dirty="0" smtClean="0"/>
              <a:t>     Проекта Демография.</a:t>
            </a:r>
          </a:p>
          <a:p>
            <a:endParaRPr lang="ru-RU" sz="1800" dirty="0"/>
          </a:p>
        </p:txBody>
      </p:sp>
      <p:pic>
        <p:nvPicPr>
          <p:cNvPr id="7170" name="Picture 2" descr="C:\Users\Юлия Сергеевна\Desktop\izmenenie_razmera_cheloveche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309634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7072"/>
            <a:ext cx="2067694" cy="26129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2736304" cy="261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0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Юлия Сергеевна\Desktop\plNqNNTv8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4"/>
            <a:ext cx="8028384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393919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vk.com/public185067786</a:t>
            </a:r>
            <a:r>
              <a:rPr lang="ru-RU" dirty="0" smtClean="0"/>
              <a:t> - </a:t>
            </a:r>
            <a:r>
              <a:rPr lang="ru-RU" b="1" i="1" u="sng" dirty="0" smtClean="0">
                <a:solidFill>
                  <a:srgbClr val="7030A0"/>
                </a:solidFill>
              </a:rPr>
              <a:t>Профилактика Игра - Мы За ЗОЖ</a:t>
            </a:r>
            <a:endParaRPr lang="ru-RU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43047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Мы успешно завершили 2019 год. Впервые в </a:t>
            </a:r>
            <a:r>
              <a:rPr lang="ru-RU" sz="2000" dirty="0" err="1" smtClean="0"/>
              <a:t>Игринском</a:t>
            </a:r>
            <a:r>
              <a:rPr lang="ru-RU" sz="2000" dirty="0" smtClean="0"/>
              <a:t> районе ездил передвижной мобильный комплекс с </a:t>
            </a:r>
            <a:r>
              <a:rPr lang="ru-RU" sz="2000" dirty="0" err="1" smtClean="0"/>
              <a:t>флюорографом</a:t>
            </a:r>
            <a:r>
              <a:rPr lang="ru-RU" sz="2000" dirty="0" smtClean="0"/>
              <a:t> (</a:t>
            </a:r>
            <a:r>
              <a:rPr lang="ru-RU" sz="2000" dirty="0" err="1" smtClean="0"/>
              <a:t>г.Глазов</a:t>
            </a:r>
            <a:r>
              <a:rPr lang="ru-RU" sz="2000" dirty="0" smtClean="0"/>
              <a:t>)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7030A0"/>
                </a:solidFill>
              </a:rPr>
              <a:t>29 ноября Глава УР вручил ключи от ПМК. В наш район поступил долгожданный ПМК в рамках #</a:t>
            </a:r>
            <a:r>
              <a:rPr lang="ru-RU" sz="2000" b="1" dirty="0" err="1">
                <a:solidFill>
                  <a:srgbClr val="7030A0"/>
                </a:solidFill>
              </a:rPr>
              <a:t>нацпроектаЗдравоохранение</a:t>
            </a:r>
            <a:r>
              <a:rPr lang="ru-RU" sz="2000" b="1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dirty="0" smtClean="0"/>
              <a:t>Осуществлено 38 выездов, осмотрено 1419 человек, выявлено </a:t>
            </a:r>
            <a:r>
              <a:rPr lang="ru-RU" sz="2000" dirty="0"/>
              <a:t>67</a:t>
            </a:r>
            <a:r>
              <a:rPr lang="ru-RU" sz="2000" dirty="0" smtClean="0"/>
              <a:t> патологий (БСК-54, дыхательная система-11, онкология-2)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05064"/>
            <a:ext cx="2160240" cy="218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5064"/>
            <a:ext cx="2664296" cy="2181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05064"/>
            <a:ext cx="2714046" cy="21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41030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 smtClean="0"/>
              <a:t>Национальный проект «Старшее поколение»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7455024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 В рамках реализации национального проекта «Старшее поколение», с 06.09.2019 по 27.12.2019 осуществлено </a:t>
            </a:r>
            <a:r>
              <a:rPr lang="ru-RU" sz="2400" dirty="0" smtClean="0"/>
              <a:t>55 </a:t>
            </a:r>
            <a:r>
              <a:rPr lang="ru-RU" sz="2400" dirty="0" smtClean="0"/>
              <a:t>выездов, осмотрено </a:t>
            </a:r>
            <a:r>
              <a:rPr lang="ru-RU" sz="2400" dirty="0" smtClean="0"/>
              <a:t>231</a:t>
            </a:r>
            <a:r>
              <a:rPr lang="ru-RU" sz="2400" dirty="0" smtClean="0"/>
              <a:t> </a:t>
            </a:r>
            <a:r>
              <a:rPr lang="ru-RU" sz="2400" dirty="0" smtClean="0"/>
              <a:t>человек.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Диспансеризацию определенных групп взрослого населения прошли 168 человек (168 человек 1 этап, 2 этап 53 человека).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Профилактический осмотр прошли </a:t>
            </a:r>
            <a:r>
              <a:rPr lang="ru-RU" sz="2400" dirty="0" smtClean="0"/>
              <a:t>63 человека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026" name="Picture 2" descr="C:\Users\Admin\Desktop\фото Головиной\изображение_viber_2020-01-29_17-07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5064"/>
            <a:ext cx="607088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034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239000" cy="73269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диспансеризации и профилактических осмотров</a:t>
            </a:r>
            <a:endParaRPr lang="ru-RU" sz="2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7239000" cy="3726559"/>
          </a:xfrm>
        </p:spPr>
        <p:txBody>
          <a:bodyPr>
            <a:normAutofit lnSpcReduction="10000"/>
          </a:bodyPr>
          <a:lstStyle/>
          <a:p>
            <a:r>
              <a:rPr lang="ru-RU" sz="1800" b="1" dirty="0"/>
              <a:t>За 12 мес. 2019г.  в районе осмотрено 6131 человек или 101,12% от запланированного объема (план на 2019 год – 6063 человек – 23% от общего количества взрослого населения </a:t>
            </a:r>
            <a:r>
              <a:rPr lang="ru-RU" sz="1800" b="1" dirty="0" err="1"/>
              <a:t>Игринского</a:t>
            </a:r>
            <a:r>
              <a:rPr lang="ru-RU" sz="1800" b="1" dirty="0"/>
              <a:t> района). На 2 этап направлено 1849 человек – 30,16%. Профилактических осмотров запланировано 2697 человек, осмотрено 2776 человек – 102,9%.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sz="1800" b="1" dirty="0"/>
              <a:t>Среди осмотренных – 3596 </a:t>
            </a:r>
            <a:r>
              <a:rPr lang="ru-RU" sz="1800" b="1" dirty="0" smtClean="0"/>
              <a:t>человек </a:t>
            </a:r>
            <a:r>
              <a:rPr lang="ru-RU" sz="1800" b="1" dirty="0"/>
              <a:t>58,6 % составили </a:t>
            </a:r>
            <a:r>
              <a:rPr lang="ru-RU" sz="1800" b="1" dirty="0" smtClean="0"/>
              <a:t>работающие </a:t>
            </a:r>
            <a:r>
              <a:rPr lang="ru-RU" sz="1800" b="1" dirty="0"/>
              <a:t>граждане, 2480 человек 40,5 % неработающие, 55 0,9 % - студенты, осмотрено 7 – инвалидов ВОВ, 38 вдов.</a:t>
            </a:r>
          </a:p>
          <a:p>
            <a:r>
              <a:rPr lang="ru-RU" sz="1800" b="1" dirty="0" smtClean="0"/>
              <a:t>Завершили </a:t>
            </a:r>
            <a:r>
              <a:rPr lang="ru-RU" sz="1800" b="1" dirty="0"/>
              <a:t>обследование в рамках диспансеризации 2544 человека   41,5 % мужчин и 3587 человек 58,5 % женщин от подлежащей численности.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635279"/>
            <a:ext cx="2304256" cy="2108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635280"/>
            <a:ext cx="2771800" cy="21084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35279"/>
            <a:ext cx="1761660" cy="212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9273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выявленных отдельных факторах риска развития хронических неинфекционных заболеваний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dirty="0"/>
              <a:t>1. </a:t>
            </a:r>
            <a:r>
              <a:rPr lang="ru-RU" sz="1600" dirty="0"/>
              <a:t>Нерациональное питание (неприемлемая еда и вредные привычки питания)</a:t>
            </a:r>
            <a:r>
              <a:rPr lang="ru-RU" sz="1600" b="1" dirty="0"/>
              <a:t> – 3092 человека (50,4%);</a:t>
            </a:r>
            <a:endParaRPr lang="ru-RU" sz="1600" dirty="0"/>
          </a:p>
          <a:p>
            <a:r>
              <a:rPr lang="ru-RU" sz="1600" b="1" dirty="0"/>
              <a:t>2. </a:t>
            </a:r>
            <a:r>
              <a:rPr lang="ru-RU" sz="1600" dirty="0"/>
              <a:t>Низкая физическая активность (недостаток физической активности)</a:t>
            </a:r>
            <a:r>
              <a:rPr lang="ru-RU" sz="1600" b="1" dirty="0"/>
              <a:t> – 1158 человек (18,8%);</a:t>
            </a:r>
            <a:endParaRPr lang="ru-RU" sz="1600" dirty="0"/>
          </a:p>
          <a:p>
            <a:r>
              <a:rPr lang="ru-RU" sz="1600" b="1" dirty="0"/>
              <a:t>3. </a:t>
            </a:r>
            <a:r>
              <a:rPr lang="ru-RU" sz="1600" dirty="0"/>
              <a:t>Избыточная масса тела (анормальная прибавка массы тела)</a:t>
            </a:r>
            <a:r>
              <a:rPr lang="ru-RU" sz="1600" b="1" dirty="0"/>
              <a:t> – 2171 (35,4%);</a:t>
            </a:r>
            <a:endParaRPr lang="ru-RU" sz="1600" dirty="0"/>
          </a:p>
          <a:p>
            <a:r>
              <a:rPr lang="ru-RU" sz="1600" b="1" dirty="0"/>
              <a:t>4. </a:t>
            </a:r>
            <a:r>
              <a:rPr lang="ru-RU" sz="1600" dirty="0"/>
              <a:t>Курение табака (употребление табака)</a:t>
            </a:r>
            <a:r>
              <a:rPr lang="ru-RU" sz="1600" b="1" dirty="0"/>
              <a:t> – 1238 (20,19%);</a:t>
            </a:r>
            <a:endParaRPr lang="ru-RU" sz="1600" dirty="0"/>
          </a:p>
          <a:p>
            <a:r>
              <a:rPr lang="ru-RU" sz="1600" b="1" dirty="0"/>
              <a:t>5. </a:t>
            </a:r>
            <a:r>
              <a:rPr lang="ru-RU" sz="1600" dirty="0"/>
              <a:t>Повышенный уровень артериального давления (повышенное кровяное давление при отсутствии диагноза гипертензия)</a:t>
            </a:r>
            <a:r>
              <a:rPr lang="ru-RU" sz="1600" b="1" dirty="0"/>
              <a:t> – 433 человека (7,1%);</a:t>
            </a:r>
            <a:endParaRPr lang="ru-RU" sz="1600" dirty="0"/>
          </a:p>
          <a:p>
            <a:r>
              <a:rPr lang="ru-RU" sz="1600" b="1" dirty="0"/>
              <a:t>6. </a:t>
            </a:r>
            <a:r>
              <a:rPr lang="ru-RU" sz="1600" dirty="0"/>
              <a:t>Риск пагубного потребления алкоголя (употребление алкоголя)</a:t>
            </a:r>
            <a:r>
              <a:rPr lang="ru-RU" sz="1600" b="1" dirty="0"/>
              <a:t> – 707 человек (11,5%); </a:t>
            </a:r>
            <a:endParaRPr lang="ru-RU" sz="1600" dirty="0"/>
          </a:p>
          <a:p>
            <a:r>
              <a:rPr lang="ru-RU" sz="1600" b="1" dirty="0"/>
              <a:t>7. </a:t>
            </a:r>
            <a:r>
              <a:rPr lang="ru-RU" sz="1600" dirty="0"/>
              <a:t>Гипергликемия неуточненная (повышенный уровень глюкозы в крови) </a:t>
            </a:r>
            <a:r>
              <a:rPr lang="ru-RU" sz="1600" b="1" dirty="0"/>
              <a:t>– 763 человека (12,4%);</a:t>
            </a:r>
            <a:endParaRPr lang="ru-RU" sz="1600" dirty="0"/>
          </a:p>
          <a:p>
            <a:r>
              <a:rPr lang="ru-RU" sz="1600" b="1" dirty="0"/>
              <a:t>8. </a:t>
            </a:r>
            <a:r>
              <a:rPr lang="ru-RU" sz="1600" dirty="0"/>
              <a:t>Риск потребления наркотических средств и психотропных веществ без назначения врача (употребление наркотиков)</a:t>
            </a:r>
            <a:r>
              <a:rPr lang="ru-RU" sz="1600" b="1" dirty="0"/>
              <a:t> – 0 человек.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822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93610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выявленных заболеваниях и выявленных подозрениях на наличие заболеваний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7239000" cy="367240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По итогам диспансеризации выявлено 8411 </a:t>
            </a:r>
            <a:r>
              <a:rPr lang="ru-RU" dirty="0" smtClean="0"/>
              <a:t>заболеваний </a:t>
            </a:r>
            <a:r>
              <a:rPr lang="ru-RU" dirty="0"/>
              <a:t>и 2051 вновь выявленные </a:t>
            </a:r>
            <a:r>
              <a:rPr lang="ru-RU" dirty="0" smtClean="0"/>
              <a:t>заболеваний, </a:t>
            </a:r>
            <a:r>
              <a:rPr lang="ru-RU" dirty="0"/>
              <a:t>в том числе такие болезни как:</a:t>
            </a:r>
          </a:p>
          <a:p>
            <a:pPr lvl="0"/>
            <a:r>
              <a:rPr lang="ru-RU" b="1" dirty="0"/>
              <a:t>эндокринной системы </a:t>
            </a:r>
            <a:r>
              <a:rPr lang="ru-RU" dirty="0"/>
              <a:t>2991 заболеваний</a:t>
            </a:r>
            <a:r>
              <a:rPr lang="ru-RU" i="1" dirty="0"/>
              <a:t>, </a:t>
            </a:r>
            <a:r>
              <a:rPr lang="ru-RU" dirty="0"/>
              <a:t>впервые выявленных – 790, взято на диспансерный учет 367 человек, в том числе сахарный диабет 321 человек, из них 5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dirty="0" smtClean="0"/>
              <a:t>впервые </a:t>
            </a:r>
            <a:r>
              <a:rPr lang="ru-RU" dirty="0"/>
              <a:t>выявленный. </a:t>
            </a:r>
          </a:p>
          <a:p>
            <a:pPr lvl="0"/>
            <a:r>
              <a:rPr lang="ru-RU" b="1" dirty="0"/>
              <a:t>Злокачественные новообразования всего выявленных 200 случая, впервые 17 человек, взято на диспансерный учет вновь –  17 человек</a:t>
            </a:r>
          </a:p>
          <a:p>
            <a:pPr lvl="0"/>
            <a:r>
              <a:rPr lang="ru-RU" dirty="0"/>
              <a:t>Злокачественное новообразование почки 1мужчина в возрасте 42 года (2 стадия);</a:t>
            </a:r>
          </a:p>
          <a:p>
            <a:pPr lvl="0"/>
            <a:r>
              <a:rPr lang="ru-RU" dirty="0"/>
              <a:t>Злокачественное новообразование тонкого кишечника 1 женщина в возрасте 60 лет (1стадия);</a:t>
            </a:r>
          </a:p>
          <a:p>
            <a:pPr lvl="0"/>
            <a:r>
              <a:rPr lang="ru-RU" dirty="0"/>
              <a:t>Злокачественное новообразование кожи 1 женщина в возрасте 60 лет (4 стадия);</a:t>
            </a:r>
          </a:p>
          <a:p>
            <a:pPr lvl="0"/>
            <a:r>
              <a:rPr lang="ru-RU" dirty="0"/>
              <a:t>Злокачественное новообразование прямой кишки 1 женщина  в возрасте 72 года (1 стадия) и 1 мужчина в возрасте 54 лет (2 стадия);</a:t>
            </a:r>
          </a:p>
          <a:p>
            <a:pPr lvl="0"/>
            <a:r>
              <a:rPr lang="ru-RU" dirty="0"/>
              <a:t>Злокачественное новообразование сигмовидной кишки 1 мужчина  в возрасте 62 года (2 стадия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49306"/>
            <a:ext cx="2160240" cy="21920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544341"/>
            <a:ext cx="2664296" cy="21920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544341"/>
            <a:ext cx="2520280" cy="219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0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417646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Злокачественное новообразование предстательной железы 1 мужчина в возрасте 69 лет (2 стадия);</a:t>
            </a:r>
          </a:p>
          <a:p>
            <a:pPr lvl="0"/>
            <a:r>
              <a:rPr lang="ru-RU" dirty="0"/>
              <a:t>Злокачественное новообразование большой срамной губы 1 женщина в возрасте 78 лет (1 стадия);</a:t>
            </a:r>
          </a:p>
          <a:p>
            <a:pPr lvl="0"/>
            <a:r>
              <a:rPr lang="ru-RU" dirty="0"/>
              <a:t>Злокачественное новообразование щитовидной железы 1 женщина в возрасте 49 лет (1 стадия);</a:t>
            </a:r>
          </a:p>
          <a:p>
            <a:pPr lvl="0"/>
            <a:r>
              <a:rPr lang="ru-RU" dirty="0"/>
              <a:t>Злокачественное новообразование верхней доли бронхов или легкого 1 мужчина в возрасте 51 года (3 стадия);</a:t>
            </a:r>
          </a:p>
          <a:p>
            <a:pPr lvl="0"/>
            <a:r>
              <a:rPr lang="ru-RU" dirty="0"/>
              <a:t>Злокачественное новообразование наружной части шейки матки 1 женщина в возрасте 66 лет (2 стадия);</a:t>
            </a:r>
          </a:p>
          <a:p>
            <a:pPr lvl="0"/>
            <a:r>
              <a:rPr lang="ru-RU" dirty="0"/>
              <a:t>Злокачественное новообразование нижней доли бронхов или легкого 1 мужчина в возрасте 60 лет (1 стадия);</a:t>
            </a:r>
          </a:p>
          <a:p>
            <a:pPr lvl="0"/>
            <a:r>
              <a:rPr lang="ru-RU" dirty="0"/>
              <a:t>Злокачественное новообразование главного бронха 1 женщина в возрасте 87 лет (3стадия) и 1 мужчина в возрасте 57 лет (3 стадия);</a:t>
            </a:r>
          </a:p>
          <a:p>
            <a:pPr lvl="0"/>
            <a:r>
              <a:rPr lang="ru-RU" dirty="0"/>
              <a:t>Злокачественное новообразование наружной поверхности нижней губы  1 мужчина в возрасте 72 лет (1стадия);</a:t>
            </a:r>
          </a:p>
          <a:p>
            <a:pPr lvl="0"/>
            <a:r>
              <a:rPr lang="ru-RU" dirty="0"/>
              <a:t>Злокачественное новообразование </a:t>
            </a:r>
            <a:r>
              <a:rPr lang="ru-RU" dirty="0" err="1"/>
              <a:t>нижневнутреннего</a:t>
            </a:r>
            <a:r>
              <a:rPr lang="ru-RU" dirty="0"/>
              <a:t> квадранта молочной железы 1 женщина в возрасте 65 лет (3стадия);</a:t>
            </a:r>
          </a:p>
          <a:p>
            <a:pPr lvl="0"/>
            <a:r>
              <a:rPr lang="ru-RU" dirty="0"/>
              <a:t>Хронический </a:t>
            </a:r>
            <a:r>
              <a:rPr lang="ru-RU" dirty="0" err="1"/>
              <a:t>лимфоцитарный</a:t>
            </a:r>
            <a:r>
              <a:rPr lang="ru-RU" dirty="0"/>
              <a:t> лейкоз 1 мужчина  в возрасте 61 года.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01045"/>
            <a:ext cx="2952328" cy="2334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301045"/>
            <a:ext cx="3024336" cy="233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2308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Болезни органов кровообращения всего 2895 случаев, впервые выявленных 295, взято на диспансерный учет 2895 человек</a:t>
            </a:r>
            <a:r>
              <a:rPr lang="ru-RU" i="1" dirty="0"/>
              <a:t>.</a:t>
            </a:r>
            <a:r>
              <a:rPr lang="ru-RU" dirty="0"/>
              <a:t> С повышенным уровнем кровяного давления 2312 человек, взято на диспансерный учет 2312 человек. Ишемическая болезнь сердца 66 человек, взято на диспансерный учет 66 человека.</a:t>
            </a:r>
          </a:p>
          <a:p>
            <a:pPr lvl="0"/>
            <a:r>
              <a:rPr lang="ru-RU" dirty="0"/>
              <a:t>Болезни органов дыхания  286 человек, взято на диспансерный учет 286 человек. В том числе пневмония 2 человека, ХОБЛ 270 человек, взято на диспансерный учет 270 человек.</a:t>
            </a:r>
          </a:p>
          <a:p>
            <a:pPr lvl="0"/>
            <a:r>
              <a:rPr lang="ru-RU" dirty="0"/>
              <a:t>Болезни органов пищеварения – 293 человек, взято на диспансерный учет 267 человека, в том числе язвенная болезнь желудка, двенадцатиперстной кишки 140 человек, 140 человек взято на диспансерный учет.</a:t>
            </a:r>
          </a:p>
          <a:p>
            <a:pPr lvl="0"/>
            <a:r>
              <a:rPr lang="ru-RU" dirty="0"/>
              <a:t>Болезни мочеполовой системы 260 человека, взято на диспансерный учет 51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29133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4624"/>
            <a:ext cx="7775575" cy="93610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rgbClr val="000000"/>
                </a:solidFill>
                <a:latin typeface="Times New Roman"/>
              </a:rPr>
              <a:t>Формирование системы мотивации граждан к здоровому образу жизни, включая здоровое питание и отказ от вредных привычек</a:t>
            </a:r>
            <a:endParaRPr lang="ru-RU" sz="19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509" name="Заголовок 2"/>
          <p:cNvSpPr txBox="1">
            <a:spLocks/>
          </p:cNvSpPr>
          <p:nvPr/>
        </p:nvSpPr>
        <p:spPr bwMode="auto">
          <a:xfrm>
            <a:off x="152400" y="620713"/>
            <a:ext cx="89916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6213" indent="-1762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solidFill>
                <a:srgbClr val="292934"/>
              </a:solidFill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2063750" y="889000"/>
            <a:ext cx="389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C00000"/>
                </a:solidFill>
              </a:rPr>
              <a:t>Основные мероприятия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44794"/>
              </p:ext>
            </p:extLst>
          </p:nvPr>
        </p:nvGraphicFramePr>
        <p:xfrm>
          <a:off x="152401" y="2060575"/>
          <a:ext cx="7947992" cy="4362451"/>
        </p:xfrm>
        <a:graphic>
          <a:graphicData uri="http://schemas.openxmlformats.org/drawingml/2006/table">
            <a:tbl>
              <a:tblPr/>
              <a:tblGrid>
                <a:gridCol w="7947992"/>
              </a:tblGrid>
              <a:tr h="1793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среды, способствующей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ведению гражданами здорового образа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жизни, включая здоровое питание 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отказ от вредных привычек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1252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Мотивация граждан к здоровому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образу жизни посредством проведения информационно-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коммуникационной кампании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6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Разработка и внедрение корпоративных программ укрепления здоровья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pic>
        <p:nvPicPr>
          <p:cNvPr id="21521" name="Picture 2" descr="http://www.zvezdny.spb.ru/images/kartinki/%D0%908/hello_html_430e17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494" y="980728"/>
            <a:ext cx="3187576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2094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126</TotalTime>
  <Words>1178</Words>
  <Application>Microsoft Office PowerPoint</Application>
  <PresentationFormat>Экран (4:3)</PresentationFormat>
  <Paragraphs>103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Trebuchet MS</vt:lpstr>
      <vt:lpstr>Wingdings</vt:lpstr>
      <vt:lpstr>Wingdings 2</vt:lpstr>
      <vt:lpstr>Изящная</vt:lpstr>
      <vt:lpstr>Год здоровья в игринском районе</vt:lpstr>
      <vt:lpstr>Презентация PowerPoint</vt:lpstr>
      <vt:lpstr>Национальный проект «Старшее поколение»</vt:lpstr>
      <vt:lpstr>Итоги диспансеризации и профилактических осмотров</vt:lpstr>
      <vt:lpstr>Сведения о выявленных отдельных факторах риска развития хронических неинфекционных заболеваний.</vt:lpstr>
      <vt:lpstr>Сведения о выявленных заболеваниях и выявленных подозрениях на наличие заболеваний </vt:lpstr>
      <vt:lpstr>Презентация PowerPoint</vt:lpstr>
      <vt:lpstr>Презентация PowerPoint</vt:lpstr>
      <vt:lpstr>Формирование системы мотивации граждан к здоровому образу жизни, включая здоровое питание и отказ от вредных привычек</vt:lpstr>
      <vt:lpstr>Диспансеризация</vt:lpstr>
      <vt:lpstr>Участие в сельских сходах</vt:lpstr>
      <vt:lpstr>Презентация PowerPoint</vt:lpstr>
      <vt:lpstr>План мероприятий по году здоровья в Игринском районе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 здоровья в игринском районе</dc:title>
  <dc:creator>sks</dc:creator>
  <cp:lastModifiedBy>Татьяна Анатольевна</cp:lastModifiedBy>
  <cp:revision>25</cp:revision>
  <dcterms:created xsi:type="dcterms:W3CDTF">2020-01-28T10:05:28Z</dcterms:created>
  <dcterms:modified xsi:type="dcterms:W3CDTF">2020-01-30T10:05:03Z</dcterms:modified>
</cp:coreProperties>
</file>