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</p:sldMasterIdLst>
  <p:notesMasterIdLst>
    <p:notesMasterId r:id="rId28"/>
  </p:notesMasterIdLst>
  <p:handoutMasterIdLst>
    <p:handoutMasterId r:id="rId29"/>
  </p:handoutMasterIdLst>
  <p:sldIdLst>
    <p:sldId id="271" r:id="rId2"/>
    <p:sldId id="443" r:id="rId3"/>
    <p:sldId id="422" r:id="rId4"/>
    <p:sldId id="430" r:id="rId5"/>
    <p:sldId id="436" r:id="rId6"/>
    <p:sldId id="417" r:id="rId7"/>
    <p:sldId id="444" r:id="rId8"/>
    <p:sldId id="446" r:id="rId9"/>
    <p:sldId id="437" r:id="rId10"/>
    <p:sldId id="441" r:id="rId11"/>
    <p:sldId id="418" r:id="rId12"/>
    <p:sldId id="445" r:id="rId13"/>
    <p:sldId id="420" r:id="rId14"/>
    <p:sldId id="419" r:id="rId15"/>
    <p:sldId id="451" r:id="rId16"/>
    <p:sldId id="452" r:id="rId17"/>
    <p:sldId id="453" r:id="rId18"/>
    <p:sldId id="454" r:id="rId19"/>
    <p:sldId id="421" r:id="rId20"/>
    <p:sldId id="423" r:id="rId21"/>
    <p:sldId id="447" r:id="rId22"/>
    <p:sldId id="448" r:id="rId23"/>
    <p:sldId id="449" r:id="rId24"/>
    <p:sldId id="438" r:id="rId25"/>
    <p:sldId id="439" r:id="rId26"/>
    <p:sldId id="425" r:id="rId27"/>
  </p:sldIdLst>
  <p:sldSz cx="12192000" cy="6858000"/>
  <p:notesSz cx="6797675" cy="9925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F1F5"/>
    <a:srgbClr val="D0E3EA"/>
    <a:srgbClr val="A6D6DE"/>
    <a:srgbClr val="6FC1C2"/>
    <a:srgbClr val="006848"/>
    <a:srgbClr val="A2D1BE"/>
    <a:srgbClr val="88C9C4"/>
    <a:srgbClr val="F6D03A"/>
    <a:srgbClr val="F5D27A"/>
    <a:srgbClr val="58B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65" autoAdjust="0"/>
    <p:restoredTop sz="99793" autoAdjust="0"/>
  </p:normalViewPr>
  <p:slideViewPr>
    <p:cSldViewPr snapToGrid="0">
      <p:cViewPr>
        <p:scale>
          <a:sx n="91" d="100"/>
          <a:sy n="91" d="100"/>
        </p:scale>
        <p:origin x="-1104" y="-9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 snapToGrid="0">
      <p:cViewPr varScale="1">
        <p:scale>
          <a:sx n="51" d="100"/>
          <a:sy n="51" d="100"/>
        </p:scale>
        <p:origin x="-3012" y="-1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Сокращение количества</a:t>
            </a:r>
            <a:r>
              <a:rPr lang="ru-RU" sz="1800" b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визитов для прохождения </a:t>
            </a:r>
            <a:r>
              <a:rPr lang="ru-RU" sz="1800" b="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профосмотров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551570027572696"/>
          <c:y val="2.713373727705469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проекта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4408560199537144E-3"/>
                  <c:y val="-5.6973197923543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956992"/>
        <c:axId val="31958528"/>
      </c:lineChart>
      <c:catAx>
        <c:axId val="3195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958528"/>
        <c:crosses val="autoZero"/>
        <c:auto val="1"/>
        <c:lblAlgn val="ctr"/>
        <c:lblOffset val="100"/>
        <c:noMultiLvlLbl val="0"/>
      </c:catAx>
      <c:valAx>
        <c:axId val="3195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95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Сокращение времени</a:t>
            </a:r>
            <a:r>
              <a:rPr lang="ru-RU" sz="1800" b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прохождения </a:t>
            </a:r>
            <a:r>
              <a:rPr lang="ru-RU" sz="1800" b="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профосмотров</a:t>
            </a:r>
            <a:r>
              <a:rPr lang="ru-RU" sz="1800" b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(мин)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551570027572693"/>
          <c:y val="2.71337372770546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218248477441902"/>
          <c:y val="0.35313419591555356"/>
          <c:w val="0.80254365676540995"/>
          <c:h val="0.425718367474838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проекта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210</c:v>
                </c:pt>
                <c:pt idx="1">
                  <c:v>120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44544"/>
        <c:axId val="32046080"/>
      </c:lineChart>
      <c:catAx>
        <c:axId val="32044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046080"/>
        <c:crosses val="autoZero"/>
        <c:auto val="1"/>
        <c:lblAlgn val="ctr"/>
        <c:lblOffset val="100"/>
        <c:noMultiLvlLbl val="0"/>
      </c:catAx>
      <c:valAx>
        <c:axId val="3204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04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0.3529</cdr:x>
      <cdr:y>0.5</cdr:y>
    </cdr:from>
    <cdr:to>
      <cdr:x>0.58378</cdr:x>
      <cdr:y>0.8256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7623" y="14041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210</a:t>
          </a:r>
          <a:endParaRPr lang="ru-RU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 2"/>
          <p:cNvSpPr>
            <a:spLocks noGrp="1"/>
          </p:cNvSpPr>
          <p:nvPr>
            <p:ph type="dt" sz="quarter" idx="1"/>
          </p:nvPr>
        </p:nvSpPr>
        <p:spPr>
          <a:xfrm>
            <a:off x="3849728" y="1"/>
            <a:ext cx="2946351" cy="497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A2CD21-C14D-439C-9F47-7DF3F030B13E}" type="datetime1">
              <a:rPr lang="ru-RU"/>
              <a:pPr>
                <a:defRPr/>
              </a:pPr>
              <a:t>06.10.2019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2"/>
          </p:nvPr>
        </p:nvSpPr>
        <p:spPr>
          <a:xfrm>
            <a:off x="0" y="9427451"/>
            <a:ext cx="2946351" cy="4975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427451"/>
            <a:ext cx="2946351" cy="49759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33527-1D4A-4665-9AA9-E8684786DC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3880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 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 2"/>
          <p:cNvSpPr>
            <a:spLocks noGrp="1"/>
          </p:cNvSpPr>
          <p:nvPr>
            <p:ph type="dt" idx="1"/>
          </p:nvPr>
        </p:nvSpPr>
        <p:spPr>
          <a:xfrm>
            <a:off x="3849728" y="1"/>
            <a:ext cx="2946351" cy="497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AE0A10-AA47-4B00-B296-F1A3345D21F8}" type="datetime1">
              <a:rPr lang="ru-RU"/>
              <a:pPr>
                <a:defRPr/>
              </a:pPr>
              <a:t>06.10.2019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6322"/>
            <a:ext cx="5437821" cy="39078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451"/>
            <a:ext cx="2946351" cy="4975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8" y="9427451"/>
            <a:ext cx="2946351" cy="49759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A10B17-3F57-4462-90CD-04CC592222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359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85E908-60F7-4F92-A723-4A4333173914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012D4-8DF5-46CC-AF11-84E0A55DD070}" type="datetime1">
              <a:rPr lang="ru-RU" smtClean="0"/>
              <a:pPr>
                <a:defRPr/>
              </a:pPr>
              <a:t>06.10.2019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F4EB6-3EAF-4765-85AC-C8D3E68E072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944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07B8D5-DEFC-4F5B-9BE6-2F2E3294B2FA}" type="datetime1">
              <a:rPr lang="ru-RU" smtClean="0"/>
              <a:pPr>
                <a:defRPr/>
              </a:pPr>
              <a:t>06.10.2019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D9522-3DA6-4378-9831-18E4ECB3E4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64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1DAD4D-60D1-41AA-94D9-31E75E0AF230}" type="datetime1">
              <a:rPr lang="ru-RU" smtClean="0"/>
              <a:pPr>
                <a:defRPr/>
              </a:pPr>
              <a:t>06.10.2019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E09EC-A1A1-4224-AC19-405829E9FD9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34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blackWhite">
          <a:xfrm>
            <a:off x="255588" y="263525"/>
            <a:ext cx="11680825" cy="63309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892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 8"/>
          <p:cNvSpPr/>
          <p:nvPr userDrawn="1"/>
        </p:nvSpPr>
        <p:spPr>
          <a:xfrm>
            <a:off x="255588" y="265113"/>
            <a:ext cx="11684000" cy="633253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604838" y="1196975"/>
            <a:ext cx="10982325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066400" cy="640080"/>
          </a:xfrm>
        </p:spPr>
        <p:txBody>
          <a:bodyPr rtlCol="0"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 3"/>
          <p:cNvSpPr>
            <a:spLocks noGrp="1"/>
          </p:cNvSpPr>
          <p:nvPr>
            <p:ph type="dt" sz="half" idx="11"/>
          </p:nvPr>
        </p:nvSpPr>
        <p:spPr>
          <a:xfrm>
            <a:off x="539750" y="6203950"/>
            <a:ext cx="3276600" cy="365125"/>
          </a:xfrm>
        </p:spPr>
        <p:txBody>
          <a:bodyPr lIns="91440" tIns="45720" rIns="91440" bIns="45720" rtlCol="0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494A59B-C4F0-4468-ADBB-DB59831058D7}" type="datetime1">
              <a:rPr lang="ru-RU"/>
              <a:pPr>
                <a:defRPr/>
              </a:pPr>
              <a:t>06.10.2019</a:t>
            </a:fld>
            <a:endParaRPr lang="ru-RU" dirty="0"/>
          </a:p>
        </p:txBody>
      </p:sp>
      <p:sp>
        <p:nvSpPr>
          <p:cNvPr id="8" name="Нижний колонтитул 4"/>
          <p:cNvSpPr>
            <a:spLocks noGrp="1"/>
          </p:cNvSpPr>
          <p:nvPr>
            <p:ph type="ftr" sz="quarter" idx="12"/>
          </p:nvPr>
        </p:nvSpPr>
        <p:spPr>
          <a:xfrm>
            <a:off x="4648200" y="6203950"/>
            <a:ext cx="2895600" cy="365125"/>
          </a:xfrm>
        </p:spPr>
        <p:txBody>
          <a:bodyPr lIns="91440" tIns="45720" rIns="91440" bIns="45720" rtlCol="0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8372475" y="6203950"/>
            <a:ext cx="3276600" cy="365125"/>
          </a:xfrm>
        </p:spPr>
        <p:txBody>
          <a:bodyPr lIns="91440" tIns="45720" rIns="91440" bIns="4572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665699-A307-40BD-AF44-D4FC33049E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90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55588" y="263525"/>
            <a:ext cx="11682412" cy="633095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 bwMode="blackWhite">
          <a:xfrm>
            <a:off x="255588" y="263525"/>
            <a:ext cx="11680825" cy="2071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11066400" cy="640080"/>
          </a:xfrm>
        </p:spPr>
        <p:txBody>
          <a:bodyPr rtlCol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099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32C97-EAF0-445B-8873-24ECF493D89B}" type="datetime1">
              <a:rPr lang="ru-RU" smtClean="0"/>
              <a:pPr>
                <a:defRPr/>
              </a:pPr>
              <a:t>06.10.2019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7C7AB-BEA9-45F9-908C-8185796727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Прямоугольник 8"/>
          <p:cNvSpPr/>
          <p:nvPr userDrawn="1"/>
        </p:nvSpPr>
        <p:spPr>
          <a:xfrm>
            <a:off x="255588" y="265113"/>
            <a:ext cx="11684000" cy="633253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04838" y="1196975"/>
            <a:ext cx="10982325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1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ABA4E-CD72-497B-97AA-7213B3980F60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EBCFA-58D1-46FB-9D00-D43CD0AE728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5588" y="263525"/>
            <a:ext cx="11682412" cy="633095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 bwMode="blackWhite">
          <a:xfrm>
            <a:off x="255588" y="263525"/>
            <a:ext cx="11680825" cy="2071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80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59043-CE61-4E30-9B5F-A8D5EDA1148D}" type="datetime1">
              <a:rPr lang="ru-RU" smtClean="0"/>
              <a:pPr>
                <a:defRPr/>
              </a:pPr>
              <a:t>06.10.2019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8FAE6-B51D-4B0F-B518-4B2687D33CA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89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2B1C57-98CC-4879-82A7-9E73FFBD4B2C}" type="datetime1">
              <a:rPr lang="ru-RU" smtClean="0"/>
              <a:pPr>
                <a:defRPr/>
              </a:pPr>
              <a:t>06.10.2019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71589-2B85-4CA2-9EFF-6C4A9B2F7C1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63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60A6D-1362-48C5-9ED2-ED94196CD192}" type="datetime1">
              <a:rPr lang="ru-RU" smtClean="0"/>
              <a:pPr>
                <a:defRPr/>
              </a:pPr>
              <a:t>06.10.2019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892EE-F43F-4D96-A65E-361B4A4049D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91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BE178-5C80-4CF3-AD0A-8A72D27AED42}" type="datetime1">
              <a:rPr lang="ru-RU" smtClean="0"/>
              <a:pPr>
                <a:defRPr/>
              </a:pPr>
              <a:t>06.10.2019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3D70C-2A57-49D3-9B4F-6537FCCD61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783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99202-9E75-4541-9813-73BB28007F22}" type="datetime1">
              <a:rPr lang="ru-RU" smtClean="0"/>
              <a:pPr>
                <a:defRPr/>
              </a:pPr>
              <a:t>06.10.2019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A7E46-635E-4B12-B53D-217EE4406D3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29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4BFC6C-03A5-49BD-A881-9EDEA61B9CCD}" type="datetime1">
              <a:rPr lang="ru-RU" smtClean="0"/>
              <a:pPr>
                <a:defRPr/>
              </a:pPr>
              <a:t>06.10.2019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0669A-32E9-4D3E-9749-85C8E05AC64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786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4236ED-077A-4360-9E5C-60523CED64BF}" type="datetime1">
              <a:rPr lang="ru-RU" smtClean="0"/>
              <a:pPr>
                <a:defRPr/>
              </a:pPr>
              <a:t>06.10.2019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FA1956-F5D0-4431-A270-E87C515C106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591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33" r:id="rId12"/>
    <p:sldLayoutId id="2147484134" r:id="rId13"/>
    <p:sldLayoutId id="214748413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93859" y="486156"/>
            <a:ext cx="9911206" cy="64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68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БУЗ УР « </a:t>
            </a:r>
            <a:r>
              <a:rPr lang="ru-RU" sz="3600" dirty="0" err="1" smtClean="0">
                <a:solidFill>
                  <a:srgbClr val="0068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Игринская</a:t>
            </a:r>
            <a:r>
              <a:rPr lang="ru-RU" sz="3600" dirty="0" smtClean="0">
                <a:solidFill>
                  <a:srgbClr val="0068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РБ МЗ УР»</a:t>
            </a:r>
            <a:endParaRPr lang="ru-RU" sz="36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Объект 17"/>
          <p:cNvSpPr txBox="1">
            <a:spLocks/>
          </p:cNvSpPr>
          <p:nvPr/>
        </p:nvSpPr>
        <p:spPr bwMode="auto">
          <a:xfrm>
            <a:off x="577970" y="4990052"/>
            <a:ext cx="10964173" cy="15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itchFamily="34" charset="0"/>
              <a:buNone/>
            </a:pPr>
            <a:r>
              <a:rPr lang="ru-RU" altLang="ru-RU" sz="2400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Итоги реализации мероприятий по выполнению критериев медицинской организации, оказывающей первичную медико-санитарную помощь</a:t>
            </a:r>
            <a:endParaRPr lang="ru-RU" altLang="ru-RU" sz="2400" dirty="0">
              <a:solidFill>
                <a:srgbClr val="006848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4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3769262" y="1635065"/>
            <a:ext cx="4581585" cy="3293148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1" y="1258888"/>
            <a:ext cx="11214847" cy="5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117" y="205581"/>
            <a:ext cx="109728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профилактических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осмотров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детей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года»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088776" y="2097741"/>
            <a:ext cx="2415989" cy="658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407978" y="3106272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33105" y="3007659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927411" y="4473389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9847034" y="3092826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875493" y="3106272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84691" y="3106272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13903" y="4616824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503893" y="4616824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6-конечная звезда 14"/>
          <p:cNvSpPr/>
          <p:nvPr/>
        </p:nvSpPr>
        <p:spPr>
          <a:xfrm>
            <a:off x="4447515" y="2530287"/>
            <a:ext cx="411567" cy="45272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17" y="2454276"/>
            <a:ext cx="4333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6-конечная звезда 15"/>
          <p:cNvSpPr/>
          <p:nvPr/>
        </p:nvSpPr>
        <p:spPr>
          <a:xfrm>
            <a:off x="6356929" y="2530287"/>
            <a:ext cx="411567" cy="45272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7" name="6-конечная звезда 16"/>
          <p:cNvSpPr/>
          <p:nvPr/>
        </p:nvSpPr>
        <p:spPr>
          <a:xfrm>
            <a:off x="6972777" y="4053171"/>
            <a:ext cx="411567" cy="45272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8" name="6-конечная звезда 17"/>
          <p:cNvSpPr/>
          <p:nvPr/>
        </p:nvSpPr>
        <p:spPr>
          <a:xfrm>
            <a:off x="4426463" y="4020669"/>
            <a:ext cx="411567" cy="45272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9" name="6-конечная звезда 18"/>
          <p:cNvSpPr/>
          <p:nvPr/>
        </p:nvSpPr>
        <p:spPr>
          <a:xfrm>
            <a:off x="2088776" y="3902688"/>
            <a:ext cx="411567" cy="45272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0" name="6-конечная звезда 19"/>
          <p:cNvSpPr/>
          <p:nvPr/>
        </p:nvSpPr>
        <p:spPr>
          <a:xfrm>
            <a:off x="3296770" y="2503394"/>
            <a:ext cx="411567" cy="45272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4909" y="2882233"/>
            <a:ext cx="10300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Прием хирурга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95275"/>
            <a:ext cx="9811109" cy="7939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817734" y="1258889"/>
            <a:ext cx="5959584" cy="362878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>
                <a:solidFill>
                  <a:srgbClr val="006848"/>
                </a:solidFill>
              </a:rPr>
              <a:t>Поиск коренных причин </a:t>
            </a:r>
            <a:r>
              <a:rPr lang="ru-RU" dirty="0">
                <a:solidFill>
                  <a:srgbClr val="006848"/>
                </a:solidFill>
              </a:rPr>
              <a:t>(Диаграмма </a:t>
            </a:r>
            <a:r>
              <a:rPr lang="ru-RU" dirty="0" err="1">
                <a:solidFill>
                  <a:srgbClr val="006848"/>
                </a:solidFill>
              </a:rPr>
              <a:t>Исикавы</a:t>
            </a:r>
            <a:r>
              <a:rPr lang="ru-RU" dirty="0">
                <a:solidFill>
                  <a:srgbClr val="006848"/>
                </a:solidFill>
              </a:rPr>
              <a:t>, 5 почему и др.)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00951" y="1258888"/>
            <a:ext cx="9735163" cy="400110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6848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41" y="1821821"/>
            <a:ext cx="9709389" cy="433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8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до года»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1976" y="1680882"/>
            <a:ext cx="4226860" cy="4504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ПпПочемуПоо</a:t>
            </a:r>
            <a:endParaRPr lang="ru-RU" dirty="0"/>
          </a:p>
        </p:txBody>
      </p:sp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696754" y="295275"/>
            <a:ext cx="1126945" cy="811455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25154" y="2384159"/>
            <a:ext cx="4290608" cy="587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Поему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58228" y="3445343"/>
            <a:ext cx="4290608" cy="7770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Почему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99589" y="4477867"/>
            <a:ext cx="4290608" cy="71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58228" y="5504284"/>
            <a:ext cx="4290608" cy="627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Почему?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выделенных помещений в детском поликлиническом отделении для узких специалистов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1976" y="1267007"/>
            <a:ext cx="9735163" cy="400110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Поиск коренных причин, 5 почему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64024" y="1758433"/>
            <a:ext cx="3792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длинные очереди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1659" y="2372726"/>
            <a:ext cx="355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общей очереди дети и взрослые,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больные и здоровые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4024" y="3445343"/>
            <a:ext cx="964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Почему? Н</a:t>
            </a:r>
            <a:r>
              <a:rPr lang="ru-RU" sz="1200" dirty="0" smtClean="0"/>
              <a:t>ет узких специалистов в детском </a:t>
            </a:r>
          </a:p>
          <a:p>
            <a:r>
              <a:rPr lang="ru-RU" sz="1200" dirty="0" smtClean="0"/>
              <a:t>поликлиническом отделении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671422" y="4477867"/>
            <a:ext cx="37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Почему?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Нет выделенного времени для прохождения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7224" y="21313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9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031" y="303728"/>
            <a:ext cx="9811109" cy="9212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6848"/>
                </a:solidFill>
              </a:rPr>
              <a:t/>
            </a:r>
            <a:br>
              <a:rPr lang="ru-RU" sz="3200" dirty="0">
                <a:solidFill>
                  <a:srgbClr val="006848"/>
                </a:solidFill>
              </a:rPr>
            </a:br>
            <a:endParaRPr lang="ru-RU" sz="2400" dirty="0">
              <a:solidFill>
                <a:srgbClr val="006848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5135592" cy="4626634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696754" y="295275"/>
            <a:ext cx="1126945" cy="811455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9842" y="1621766"/>
            <a:ext cx="9437298" cy="923330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6848"/>
                </a:solidFill>
              </a:rPr>
              <a:t>Пирамида проблем</a:t>
            </a:r>
            <a:endParaRPr lang="ru-RU" sz="2000" dirty="0">
              <a:solidFill>
                <a:srgbClr val="00684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9" y="1364495"/>
            <a:ext cx="11291978" cy="521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489" y="164166"/>
            <a:ext cx="10037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06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4329" y="194809"/>
            <a:ext cx="9811109" cy="10640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6848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5135592" cy="4626634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6093" y="1258888"/>
            <a:ext cx="9437298" cy="400110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Информация о достижении целевого показателя (диаграммы, таблицы)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910482" y="4418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08113523"/>
              </p:ext>
            </p:extLst>
          </p:nvPr>
        </p:nvGraphicFramePr>
        <p:xfrm>
          <a:off x="1005426" y="3014347"/>
          <a:ext cx="39604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46104949"/>
              </p:ext>
            </p:extLst>
          </p:nvPr>
        </p:nvGraphicFramePr>
        <p:xfrm>
          <a:off x="6415118" y="3014347"/>
          <a:ext cx="39604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10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4329" y="194809"/>
            <a:ext cx="9811109" cy="10640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6848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5135592" cy="4626634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1622" y="1309248"/>
            <a:ext cx="9437298" cy="400110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Информация о достижении целевого показателя (диаграммы, таблицы)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910482" y="4418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8" y="2017058"/>
            <a:ext cx="10986246" cy="440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1776775" y="3748138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74633" y="3734690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925437" y="3770552"/>
            <a:ext cx="319202" cy="13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89638" y="3777275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023410" y="3674780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939565" y="4218501"/>
            <a:ext cx="2071271" cy="74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34871" y="1949823"/>
            <a:ext cx="4464423" cy="369332"/>
          </a:xfrm>
          <a:prstGeom prst="rect">
            <a:avLst/>
          </a:prstGeom>
          <a:solidFill>
            <a:srgbClr val="E9F1F5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Карта исходного состояния процесса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07145" y="5825878"/>
            <a:ext cx="4518292" cy="584775"/>
          </a:xfrm>
          <a:prstGeom prst="rect">
            <a:avLst/>
          </a:prstGeom>
          <a:solidFill>
            <a:srgbClr val="E9F1F5"/>
          </a:solidFill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3930355" y="3503807"/>
            <a:ext cx="8971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Кабинет УЗИ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44639" y="3553717"/>
            <a:ext cx="9947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Прием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хирурга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39565" y="3442251"/>
            <a:ext cx="9876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Прием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стоматолога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262718" y="3486528"/>
            <a:ext cx="9924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Прием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окулиста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52329" y="3490114"/>
            <a:ext cx="10488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Прием невролога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95213" y="4721719"/>
            <a:ext cx="840674" cy="480492"/>
          </a:xfrm>
          <a:prstGeom prst="rect">
            <a:avLst/>
          </a:prstGeom>
          <a:solidFill>
            <a:srgbClr val="E9F1F5"/>
          </a:solidFill>
        </p:spPr>
        <p:txBody>
          <a:bodyPr wrap="square" rtlCol="0">
            <a:spAutoFit/>
          </a:bodyPr>
          <a:lstStyle/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73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4329" y="194809"/>
            <a:ext cx="9811109" cy="10640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6848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6093" y="1258888"/>
            <a:ext cx="9437298" cy="369332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Информация о достижении целевого показателя (диаграммы, таблицы)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910482" y="4418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6" y="2232212"/>
            <a:ext cx="11214847" cy="427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1929177" y="2918011"/>
            <a:ext cx="2415989" cy="658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248377" y="3872754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85565" y="3868272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927411" y="4473389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872163" y="3868272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988506" y="3868272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25090" y="3886202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866363" y="5275730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503893" y="5275730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550022" y="2084293"/>
            <a:ext cx="4928823" cy="369332"/>
          </a:xfrm>
          <a:prstGeom prst="rect">
            <a:avLst/>
          </a:prstGeom>
          <a:solidFill>
            <a:srgbClr val="E9F1F5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Карта исходного состояния процесса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363071" y="5961563"/>
            <a:ext cx="6815489" cy="646331"/>
          </a:xfrm>
          <a:prstGeom prst="rect">
            <a:avLst/>
          </a:prstGeom>
          <a:solidFill>
            <a:srgbClr val="E9F1F5"/>
          </a:solidFill>
        </p:spPr>
        <p:txBody>
          <a:bodyPr wrap="square" rtlCol="0">
            <a:spAutoFit/>
          </a:bodyPr>
          <a:lstStyle/>
          <a:p>
            <a:endParaRPr lang="ru-RU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6620248" y="3664334"/>
            <a:ext cx="99078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Прием</a:t>
            </a:r>
          </a:p>
          <a:p>
            <a:r>
              <a:rPr lang="ru-RU" sz="1000" dirty="0" smtClean="0"/>
              <a:t> </a:t>
            </a:r>
            <a:r>
              <a:rPr lang="ru-RU" sz="1000" dirty="0" err="1" smtClean="0"/>
              <a:t>травматол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8592671" y="3637439"/>
            <a:ext cx="9547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Прием</a:t>
            </a:r>
          </a:p>
          <a:p>
            <a:r>
              <a:rPr lang="ru-RU" sz="1200" dirty="0" smtClean="0"/>
              <a:t> ЛОР</a:t>
            </a:r>
            <a:endParaRPr lang="ru-RU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10485437" y="3637439"/>
            <a:ext cx="9580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Прием</a:t>
            </a:r>
          </a:p>
          <a:p>
            <a:r>
              <a:rPr lang="ru-RU" sz="1200" dirty="0" smtClean="0"/>
              <a:t> окулиста</a:t>
            </a:r>
            <a:endParaRPr lang="ru-RU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2407978" y="4974671"/>
            <a:ext cx="11420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Прием</a:t>
            </a:r>
          </a:p>
          <a:p>
            <a:r>
              <a:rPr lang="ru-RU" sz="1200" dirty="0" smtClean="0"/>
              <a:t> невролога</a:t>
            </a:r>
            <a:endParaRPr lang="ru-RU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4728714" y="4962214"/>
            <a:ext cx="11886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Прием</a:t>
            </a:r>
          </a:p>
          <a:p>
            <a:r>
              <a:rPr lang="ru-RU" sz="1200" dirty="0" smtClean="0"/>
              <a:t> хирурга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364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4329" y="194809"/>
            <a:ext cx="9811109" cy="10640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6848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386667" y="1782197"/>
            <a:ext cx="5234204" cy="4618603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endParaRPr lang="ru-RU" altLang="ru-RU" dirty="0" smtClean="0">
              <a:solidFill>
                <a:srgbClr val="006848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6093" y="1258888"/>
            <a:ext cx="9437298" cy="400110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Информация о достижении целевого показателя (диаграммы, таблицы)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910482" y="4418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87348"/>
              </p:ext>
            </p:extLst>
          </p:nvPr>
        </p:nvGraphicFramePr>
        <p:xfrm>
          <a:off x="5741894" y="2151529"/>
          <a:ext cx="5956120" cy="3928348"/>
        </p:xfrm>
        <a:graphic>
          <a:graphicData uri="http://schemas.openxmlformats.org/drawingml/2006/table">
            <a:tbl>
              <a:tblPr firstRow="1" firstCol="1" bandRow="1"/>
              <a:tblGrid>
                <a:gridCol w="363071"/>
                <a:gridCol w="3469959"/>
                <a:gridCol w="956442"/>
                <a:gridCol w="1166648"/>
              </a:tblGrid>
              <a:tr h="64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 операции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Расстояние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(м)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 операции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(сек)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Вход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поликлинику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в кабинет УЗИ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Кабинет УЗИ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к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хирургу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хирурга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у 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стоматолога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стоматолога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ожидание у  невролога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невролога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у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окулиста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окулиста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к педиатру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педиатра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Выход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6040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сек.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83941" y="1782197"/>
            <a:ext cx="532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Организация  проведения </a:t>
            </a:r>
            <a:r>
              <a:rPr lang="ru-RU" dirty="0" err="1" smtClean="0"/>
              <a:t>профосмортов</a:t>
            </a:r>
            <a:r>
              <a:rPr lang="ru-RU" dirty="0" smtClean="0"/>
              <a:t> в 1 мес.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027" y="1966863"/>
            <a:ext cx="50848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Проведенные мероприятия: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-разработка оптимального маршрута  пациента с указанием времени приема специалистов.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-Навигация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-Выделение времени узкими специалистами для проведения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профосмотров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Итог проведенных мероприятий: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Прохождение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профосмотров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детьми до года 3-4 визита, общая продолжительность 210 мин.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Стало: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Прохождение в 1-2 визита, общая продолжительность 120 мин.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Сокращение времени в результате проекта в 1,8 раза.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6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4329" y="194809"/>
            <a:ext cx="9811109" cy="10640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6848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5135592" cy="4626634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6093" y="1258888"/>
            <a:ext cx="9437298" cy="400110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Информация о достижении целевого показателя (диаграммы, таблицы)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910482" y="4418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765901"/>
              </p:ext>
            </p:extLst>
          </p:nvPr>
        </p:nvGraphicFramePr>
        <p:xfrm>
          <a:off x="2353236" y="2138083"/>
          <a:ext cx="9238129" cy="4183494"/>
        </p:xfrm>
        <a:graphic>
          <a:graphicData uri="http://schemas.openxmlformats.org/drawingml/2006/table">
            <a:tbl>
              <a:tblPr firstRow="1" firstCol="1" bandRow="1"/>
              <a:tblGrid>
                <a:gridCol w="1183341"/>
                <a:gridCol w="4329953"/>
                <a:gridCol w="1721223"/>
                <a:gridCol w="2003612"/>
              </a:tblGrid>
              <a:tr h="201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 операции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Расстояние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операции(сек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Вход 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поликлинику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лаборатории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Лаборатория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в 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кабинете ЭКГ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Кабинет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ЭКГ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к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травматологу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травматолога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у 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отоларинголога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отоларинголога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ожидание у  окулиста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окулиста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невролога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Осмотр невролога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Переход и ожидание у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хирурга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Осмотр хирурга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к педиатру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педиатра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Выход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7360  сек.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799" y="1662592"/>
            <a:ext cx="556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Организация проведения </a:t>
            </a:r>
            <a:r>
              <a:rPr lang="ru-RU" dirty="0" err="1" smtClean="0"/>
              <a:t>профосмотра</a:t>
            </a:r>
            <a:r>
              <a:rPr lang="ru-RU" dirty="0" smtClean="0"/>
              <a:t> в 12 мес.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4329" y="269888"/>
            <a:ext cx="9811109" cy="9212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5135592" cy="4626634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9842" y="1621766"/>
            <a:ext cx="9437298" cy="400110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684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68" y="1449238"/>
            <a:ext cx="10283301" cy="471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9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600" y="2698044"/>
            <a:ext cx="5135592" cy="3452589"/>
          </a:xfrm>
        </p:spPr>
        <p:txBody>
          <a:bodyPr>
            <a:normAutofit/>
          </a:bodyPr>
          <a:lstStyle/>
          <a:p>
            <a:pPr marL="0" indent="0" algn="ctr" fontAlgn="t">
              <a:spcBef>
                <a:spcPts val="0"/>
              </a:spcBef>
              <a:buSzPts val="900"/>
              <a:buNone/>
            </a:pPr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Общие  данные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u="sng" dirty="0">
                <a:latin typeface="Times New Roman" pitchFamily="18" charset="0"/>
                <a:cs typeface="Times New Roman" pitchFamily="18" charset="0"/>
              </a:rPr>
              <a:t>Заказчик проекта: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Главный врач БУЗ УР «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Игринская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РБ МЗ УР»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Н.П.Поздеева</a:t>
            </a:r>
            <a:endParaRPr lang="ru-RU" sz="1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Процесс: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Организация проведения профилактических осмотров детей  до года</a:t>
            </a:r>
            <a:endParaRPr lang="ru-RU" sz="1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Границы процесса: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Начало: вход в поликлинику для прохождения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профосмотра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Окончание: завершение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профосмотра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Руководитель  проекта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: заведующая  дет. поликлиническим  отделением  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Ю.Ю.Перевозчикова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Команда проекта: </a:t>
            </a:r>
            <a:r>
              <a:rPr lang="ru-RU" sz="1000" u="sng" dirty="0" smtClean="0">
                <a:latin typeface="Times New Roman" pitchFamily="18" charset="0"/>
                <a:cs typeface="Times New Roman" pitchFamily="18" charset="0"/>
              </a:rPr>
              <a:t>Ившина М.О., </a:t>
            </a:r>
            <a:r>
              <a:rPr lang="ru-RU" sz="1000" u="sng" dirty="0" err="1" smtClean="0">
                <a:latin typeface="Times New Roman" pitchFamily="18" charset="0"/>
                <a:cs typeface="Times New Roman" pitchFamily="18" charset="0"/>
              </a:rPr>
              <a:t>Осотова</a:t>
            </a:r>
            <a:r>
              <a:rPr lang="ru-RU" sz="1000" u="sng" dirty="0" smtClean="0">
                <a:latin typeface="Times New Roman" pitchFamily="18" charset="0"/>
                <a:cs typeface="Times New Roman" pitchFamily="18" charset="0"/>
              </a:rPr>
              <a:t> И.А., Перевощикова Н.Л., Тихонов А.В.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u="sng" dirty="0" smtClean="0">
                <a:latin typeface="Times New Roman"/>
                <a:cs typeface="Times New Roman"/>
              </a:rPr>
              <a:t>Эффекты: </a:t>
            </a:r>
            <a:r>
              <a:rPr lang="ru-RU" sz="1000" dirty="0" smtClean="0">
                <a:latin typeface="Times New Roman"/>
                <a:cs typeface="Times New Roman"/>
              </a:rPr>
              <a:t>разработка маршрутного листка, стандарта прохождения </a:t>
            </a:r>
            <a:r>
              <a:rPr lang="ru-RU" sz="1000" dirty="0" err="1" smtClean="0">
                <a:latin typeface="Times New Roman"/>
                <a:cs typeface="Times New Roman"/>
              </a:rPr>
              <a:t>профосмотра</a:t>
            </a:r>
            <a:endParaRPr lang="ru-RU" sz="1000" dirty="0" smtClean="0">
              <a:latin typeface="Times New Roman"/>
              <a:cs typeface="Times New Roman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latin typeface="Times New Roman"/>
                <a:cs typeface="Times New Roman"/>
              </a:rPr>
              <a:t>Цель:</a:t>
            </a:r>
            <a:endParaRPr lang="ru-RU" altLang="ru-RU" b="1" dirty="0" smtClean="0">
              <a:solidFill>
                <a:srgbClr val="00684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9811109" cy="10640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проведения профилактических осмотров детей  до года» </a:t>
            </a:r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9721" y="1093170"/>
            <a:ext cx="9795717" cy="1508105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проведения профилактических осмотров детей  до года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Утверждаю:                                                                                                                    Согласовано: РЦ ПМСП        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врач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БУЗ УР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Игринская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РБ МЗ УР»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____________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Н.П.Поздеева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0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08805"/>
              </p:ext>
            </p:extLst>
          </p:nvPr>
        </p:nvGraphicFramePr>
        <p:xfrm>
          <a:off x="799884" y="4708825"/>
          <a:ext cx="4978400" cy="1188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2043289"/>
                <a:gridCol w="1513231"/>
                <a:gridCol w="1421880"/>
              </a:tblGrid>
              <a:tr h="22235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цели, ед. изм.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Текуший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показатель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4409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Сократить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время прохождения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профосмотра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3,53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76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Сократить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количество визитов в  поликлинику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69742" y="2756647"/>
            <a:ext cx="518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Обоснование:</a:t>
            </a:r>
          </a:p>
          <a:p>
            <a:pPr marL="228600" lvl="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Длительное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ожидание в очереди к специалистам.</a:t>
            </a:r>
          </a:p>
          <a:p>
            <a:pPr marL="228600" lvl="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Совмещение потока взрослых и детей к узким специалистам.</a:t>
            </a:r>
          </a:p>
          <a:p>
            <a:pPr marL="228600" lvl="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Длительное (3-4 дня) прохождение профилактических осмотров .</a:t>
            </a:r>
          </a:p>
          <a:p>
            <a:pPr marL="228600" lvl="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Жалобы законных представителей несовершеннолетних пациентов.</a:t>
            </a:r>
          </a:p>
          <a:p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669742" y="4410635"/>
            <a:ext cx="6384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01.03.2019г.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алгоритма прохождения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профосмотров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22.04.2019г.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графика проведения профилактических осмотров детей первого года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жизни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22.04.2019г.</a:t>
            </a:r>
          </a:p>
          <a:p>
            <a:pPr marL="0" indent="0">
              <a:buFont typeface="+mj-lt"/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Производственный анализ ежемесячно.</a:t>
            </a:r>
          </a:p>
          <a:p>
            <a:pPr marL="0" indent="0">
              <a:buFont typeface="+mj-lt"/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Окончание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30.08.2019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2481" y="4810744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3,5 ч.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3741" y="4749188"/>
            <a:ext cx="3497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2ч.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1459" y="5303186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  визита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1153" y="5303185"/>
            <a:ext cx="644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 визита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95274"/>
            <a:ext cx="9811109" cy="961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006848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5135592" cy="4626634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9842" y="1258888"/>
            <a:ext cx="8488392" cy="369332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Стандартизация в рамках проекта (</a:t>
            </a:r>
            <a:r>
              <a:rPr lang="ru-RU" dirty="0" err="1" smtClean="0"/>
              <a:t>СОПы</a:t>
            </a:r>
            <a:r>
              <a:rPr lang="ru-RU" dirty="0" smtClean="0"/>
              <a:t>, </a:t>
            </a:r>
            <a:r>
              <a:rPr lang="ru-RU" dirty="0" err="1" smtClean="0"/>
              <a:t>СОКи</a:t>
            </a:r>
            <a:r>
              <a:rPr lang="ru-RU" dirty="0" smtClean="0"/>
              <a:t>, алгоритмы и </a:t>
            </a:r>
            <a:r>
              <a:rPr lang="ru-RU" dirty="0" err="1" smtClean="0"/>
              <a:t>др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997388" y="8875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798956"/>
              </p:ext>
            </p:extLst>
          </p:nvPr>
        </p:nvGraphicFramePr>
        <p:xfrm>
          <a:off x="698325" y="1754582"/>
          <a:ext cx="5744516" cy="1915301"/>
        </p:xfrm>
        <a:graphic>
          <a:graphicData uri="http://schemas.openxmlformats.org/drawingml/2006/table">
            <a:tbl>
              <a:tblPr firstRow="1" firstCol="1" bandRow="1"/>
              <a:tblGrid>
                <a:gridCol w="203008"/>
                <a:gridCol w="1799826"/>
                <a:gridCol w="1271751"/>
                <a:gridCol w="1145628"/>
                <a:gridCol w="1324303"/>
              </a:tblGrid>
              <a:tr h="2173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Ф.И.О. пациента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Дата рождения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Возрастной период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86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 месяц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86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специалисты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Дата осмотра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Время приема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№ кабинета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УЗИ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9.00-14.00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211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Детский хирург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Офтальмолог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13.00-15.00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324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Детский 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Times New Roman"/>
                        </a:rPr>
                        <a:t> стоматолог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214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Невролог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216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Педиатр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154669"/>
              </p:ext>
            </p:extLst>
          </p:nvPr>
        </p:nvGraphicFramePr>
        <p:xfrm>
          <a:off x="6871446" y="1793636"/>
          <a:ext cx="4963202" cy="4701668"/>
        </p:xfrm>
        <a:graphic>
          <a:graphicData uri="http://schemas.openxmlformats.org/drawingml/2006/table">
            <a:tbl>
              <a:tblPr firstRow="1" firstCol="1" bandRow="1"/>
              <a:tblGrid>
                <a:gridCol w="569119"/>
                <a:gridCol w="463214"/>
                <a:gridCol w="1190221"/>
                <a:gridCol w="228676"/>
                <a:gridCol w="372796"/>
                <a:gridCol w="247314"/>
                <a:gridCol w="530504"/>
                <a:gridCol w="425938"/>
                <a:gridCol w="467710"/>
                <a:gridCol w="467710"/>
              </a:tblGrid>
              <a:tr h="119494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Игринская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РБ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Стандартная операционная карта (СОК)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СОК №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4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Профилактический осмотр детей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4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Рабочее место врача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Такт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ВЦ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Прием пациента врачом УЗД детей 1 месяца жизни.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Действия врача.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45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Рабочее место медсестры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00сек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900 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№ перехода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Действия врача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время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Действия медсестры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Родитель с ребенком заходит в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кабинет, врач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предлагает расположить ребенка на кушетке.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 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Проставление в Талоне проф.осмотра фактического времени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9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Родитель раздевает пациента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60сек.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Поиск пациента в ПО «Поликлиника» и открытие ЭМК, заполнение электронного статталона в ЭМК. Знакомство с меддокументацией.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Врач проводит УЗИ органов брюшной полости, почек, эхокардиографию, НСГ, тазобедренных суставов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600сек.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 озвученной информации врача ввод данных осмотра в ЭМК.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Врач дает рекомендации. Родитель одевает ребенка, заслушивает рекомендации врача.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180сек.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Выдача рекомендаций пациенту. Распечатка осмотра.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Чтение и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подписывание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распечатки осмотра. Пациент выходит из кабинета.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55сек.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Вклеивание распечатки осмотра в карту, приглашение следующего пациента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900 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4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Утвердил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dirty="0" err="1" smtClean="0">
                          <a:effectLst/>
                          <a:latin typeface="Times New Roman"/>
                          <a:ea typeface="Times New Roman"/>
                        </a:rPr>
                        <a:t>Зав.дет.поликл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. Отд. поликлиники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06050"/>
              </p:ext>
            </p:extLst>
          </p:nvPr>
        </p:nvGraphicFramePr>
        <p:xfrm>
          <a:off x="672353" y="4303053"/>
          <a:ext cx="5759978" cy="2181830"/>
        </p:xfrm>
        <a:graphic>
          <a:graphicData uri="http://schemas.openxmlformats.org/drawingml/2006/table">
            <a:tbl>
              <a:tblPr firstRow="1" firstCol="1" bandRow="1"/>
              <a:tblGrid>
                <a:gridCol w="224506"/>
                <a:gridCol w="1867362"/>
                <a:gridCol w="1219200"/>
                <a:gridCol w="1187669"/>
                <a:gridCol w="1261241"/>
              </a:tblGrid>
              <a:tr h="16072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Ф.И.О. пациента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Дата рождения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Возрастной период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75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12 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месяц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75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специалисты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Дата осмотра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Время приема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№ кабинета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Лаборатория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ЭКГ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307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Травматолог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315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Отоларинголог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317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Окулист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324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Невролог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216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Детский хирург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Педиатр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8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483" y="152400"/>
            <a:ext cx="9811109" cy="1104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5135592" cy="4626634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9842" y="1258888"/>
            <a:ext cx="8488392" cy="369332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Стандартизация в рамках проекта (</a:t>
            </a:r>
            <a:r>
              <a:rPr lang="ru-RU" dirty="0" err="1" smtClean="0"/>
              <a:t>СОПы</a:t>
            </a:r>
            <a:r>
              <a:rPr lang="ru-RU" dirty="0" smtClean="0"/>
              <a:t>, </a:t>
            </a:r>
            <a:r>
              <a:rPr lang="ru-RU" dirty="0" err="1" smtClean="0"/>
              <a:t>СОКи</a:t>
            </a:r>
            <a:r>
              <a:rPr lang="ru-RU" dirty="0" smtClean="0"/>
              <a:t>, алгоритмы и </a:t>
            </a:r>
            <a:r>
              <a:rPr lang="ru-RU" dirty="0" err="1" smtClean="0"/>
              <a:t>др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997388" y="8875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91853"/>
              </p:ext>
            </p:extLst>
          </p:nvPr>
        </p:nvGraphicFramePr>
        <p:xfrm>
          <a:off x="6653049" y="1741084"/>
          <a:ext cx="5255172" cy="4381134"/>
        </p:xfrm>
        <a:graphic>
          <a:graphicData uri="http://schemas.openxmlformats.org/drawingml/2006/table">
            <a:tbl>
              <a:tblPr firstRow="1" firstCol="1" bandRow="1"/>
              <a:tblGrid>
                <a:gridCol w="567558"/>
                <a:gridCol w="504496"/>
                <a:gridCol w="1375636"/>
                <a:gridCol w="85302"/>
                <a:gridCol w="399393"/>
                <a:gridCol w="588580"/>
                <a:gridCol w="515007"/>
                <a:gridCol w="704193"/>
                <a:gridCol w="515007"/>
              </a:tblGrid>
              <a:tr h="119494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Игринская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РБ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Стандартная операционная карта (СОК)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СОК №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4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Профилактический осмотр детей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4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Рабочее место врача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Такт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ВЦ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Прием пациента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врачом</a:t>
                      </a:r>
                      <a:r>
                        <a:rPr lang="ru-RU" sz="800" baseline="0" dirty="0" smtClean="0">
                          <a:effectLst/>
                          <a:latin typeface="Times New Roman"/>
                          <a:ea typeface="Times New Roman"/>
                        </a:rPr>
                        <a:t> окулистом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Действия врача.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3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Рабочее место медсестры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900сек.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900 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№ перехода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Действия врача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время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Действия медсестры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Родитель с ребенком заходит в кабинет ,врач предлагает расположить ребенка на кушетке.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 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Проставление в Талоне проф.осмотра фактического времени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7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Родитель раздевает пациента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60сек.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Поиск пациента в ПО «Поликлиника» и открытие ЭМК, заполнение электронного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статталона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в ЭМК. Знакомство с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меддокументацией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Врач проводит УЗИ органов брюшной полости, почек, эхокардиографию, НСГ, тазобедренных суставов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600сек.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 озвученной информации врача ввод данных осмотра в ЭМК.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Врач дает рекомендации. Родитель одевает ребенка, заслушивает рекомендации врача.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180сек.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Выдача рекомендаций пациенту. Распечатка осмотра.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Чтение и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подписывание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распечатки осмотра. Пациент выходит из кабинета.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55сек.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Вклеивание распечатки осмотра в карту, приглашение следующего пациента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900 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11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800" dirty="0" err="1" smtClean="0">
                          <a:effectLst/>
                          <a:latin typeface="Times New Roman"/>
                          <a:ea typeface="Times New Roman"/>
                        </a:rPr>
                        <a:t>Зав.дет.поликл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. Отд. поликлиники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2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Перевозчикова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Ю.Ю.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83423"/>
              </p:ext>
            </p:extLst>
          </p:nvPr>
        </p:nvGraphicFramePr>
        <p:xfrm>
          <a:off x="314228" y="1807134"/>
          <a:ext cx="6076062" cy="4225804"/>
        </p:xfrm>
        <a:graphic>
          <a:graphicData uri="http://schemas.openxmlformats.org/drawingml/2006/table">
            <a:tbl>
              <a:tblPr firstRow="1" firstCol="1" bandRow="1"/>
              <a:tblGrid>
                <a:gridCol w="368945"/>
                <a:gridCol w="599090"/>
                <a:gridCol w="1156138"/>
                <a:gridCol w="94592"/>
                <a:gridCol w="746235"/>
                <a:gridCol w="840827"/>
                <a:gridCol w="840828"/>
                <a:gridCol w="804042"/>
                <a:gridCol w="625365"/>
              </a:tblGrid>
              <a:tr h="119494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Игринская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РБ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Стандартная операционная карта (СОК)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СОК №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4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Профилактический осмотр детей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4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Рабочее место врача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Такт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ВЦ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Прием пациента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врачом</a:t>
                      </a:r>
                      <a:r>
                        <a:rPr lang="ru-RU" sz="800" baseline="0" dirty="0" smtClean="0">
                          <a:effectLst/>
                          <a:latin typeface="Times New Roman"/>
                          <a:ea typeface="Times New Roman"/>
                        </a:rPr>
                        <a:t> детским хирургом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Действия врача.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3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Рабочее место медсестры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900сек.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900 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№ перехода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Действия врача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время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Действия медсестры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Родитель с ребенком заходит в кабинет ,врач предлагает расположить ребенка на </a:t>
                      </a:r>
                      <a:r>
                        <a:rPr lang="ru-RU" sz="8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  <a:latin typeface="Times New Roman"/>
                          <a:ea typeface="Times New Roman"/>
                        </a:rPr>
                        <a:t>пеленальном</a:t>
                      </a:r>
                      <a:r>
                        <a:rPr lang="ru-RU" sz="800" baseline="0" dirty="0" smtClean="0">
                          <a:effectLst/>
                          <a:latin typeface="Times New Roman"/>
                          <a:ea typeface="Times New Roman"/>
                        </a:rPr>
                        <a:t> столе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aseline="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baseline="0" dirty="0" smtClean="0">
                          <a:effectLst/>
                          <a:latin typeface="Times New Roman"/>
                          <a:ea typeface="Times New Roman"/>
                        </a:rPr>
                        <a:t>       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сек.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Проставление в Талоне проф.осмотра фактического времени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Опрос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Times New Roman"/>
                        </a:rPr>
                        <a:t> родителя, жалобы, анамнез жизни, болезни. Родитель раздевает ребенка.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effectLst/>
                          <a:latin typeface="Times New Roman"/>
                          <a:ea typeface="Times New Roman"/>
                        </a:rPr>
                        <a:t>           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сек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Поиск пациента в ПО «Поликлиника» и открытие ЭМК, заполнение электронного статталона в ЭМК. Знакомство с меддокументацией.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Осмотр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Times New Roman"/>
                        </a:rPr>
                        <a:t> пациента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effectLst/>
                          <a:latin typeface="Times New Roman"/>
                          <a:ea typeface="Times New Roman"/>
                        </a:rPr>
                        <a:t>            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сек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 озвученной информации врача ввод данных осмотра в ЭМК.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Врач дает рекомендации. Родитель одевает ребенка, заслушивает рекомендации врача.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effectLst/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сек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Заполнения направлений</a:t>
                      </a:r>
                      <a:r>
                        <a:rPr lang="ru-RU" sz="800" baseline="0" dirty="0" smtClean="0">
                          <a:effectLst/>
                          <a:latin typeface="Times New Roman"/>
                          <a:ea typeface="Times New Roman"/>
                        </a:rPr>
                        <a:t> на необходимые анализы и исследования для пациента.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Выдача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рекомендаций пациенту. Распечатка осмотра.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Чтение и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подписывание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распечатки осмотра. Пациент выходит из кабинета.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effectLst/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сек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Вклеивание распечатки осмотра в карту, приглашение следующего пациента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effectLst/>
                          <a:latin typeface="Times New Roman"/>
                          <a:ea typeface="Times New Roman"/>
                        </a:rPr>
                        <a:t>            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сек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4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Утвердил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800" dirty="0" err="1" smtClean="0">
                          <a:effectLst/>
                          <a:latin typeface="Times New Roman"/>
                          <a:ea typeface="Times New Roman"/>
                        </a:rPr>
                        <a:t>Зав.дет.поликл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. Отд. поликлиники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Подпись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Составил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Врач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Times New Roman"/>
                        </a:rPr>
                        <a:t> хирург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Подпись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1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Перевозчикова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Ю.Ю.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9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483" y="295275"/>
            <a:ext cx="9811109" cy="961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5135592" cy="4626634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9842" y="1256838"/>
            <a:ext cx="8488392" cy="369332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Стандартизация в рамках проекта (</a:t>
            </a:r>
            <a:r>
              <a:rPr lang="ru-RU" dirty="0" err="1" smtClean="0"/>
              <a:t>СОПы</a:t>
            </a:r>
            <a:r>
              <a:rPr lang="ru-RU" dirty="0" smtClean="0"/>
              <a:t>, </a:t>
            </a:r>
            <a:r>
              <a:rPr lang="ru-RU" dirty="0" err="1" smtClean="0"/>
              <a:t>СОКи</a:t>
            </a:r>
            <a:r>
              <a:rPr lang="ru-RU" dirty="0" smtClean="0"/>
              <a:t>, алгоритмы и </a:t>
            </a:r>
            <a:r>
              <a:rPr lang="ru-RU" dirty="0" err="1" smtClean="0"/>
              <a:t>др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997388" y="8875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56531"/>
              </p:ext>
            </p:extLst>
          </p:nvPr>
        </p:nvGraphicFramePr>
        <p:xfrm>
          <a:off x="6089753" y="1774137"/>
          <a:ext cx="5299532" cy="4381680"/>
        </p:xfrm>
        <a:graphic>
          <a:graphicData uri="http://schemas.openxmlformats.org/drawingml/2006/table">
            <a:tbl>
              <a:tblPr firstRow="1" firstCol="1" bandRow="1"/>
              <a:tblGrid>
                <a:gridCol w="521254"/>
                <a:gridCol w="672617"/>
                <a:gridCol w="1151452"/>
                <a:gridCol w="484279"/>
                <a:gridCol w="308728"/>
                <a:gridCol w="763327"/>
                <a:gridCol w="1397875"/>
              </a:tblGrid>
              <a:tr h="119494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Игринская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РБ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Стандартная операционная карта (СОК)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СОК №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Профилактический осмотр детей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Рабочее место врача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Такт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ВЦ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Прием пациента врачом </a:t>
                      </a:r>
                      <a:r>
                        <a:rPr lang="ru-RU" sz="800" baseline="0" dirty="0" smtClean="0">
                          <a:effectLst/>
                          <a:latin typeface="Times New Roman"/>
                          <a:ea typeface="Times New Roman"/>
                        </a:rPr>
                        <a:t> отоларингологом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Действия врача.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45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Рабочее место медсестры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900сек.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900 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№ перехода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Действия врача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время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Действия медсестры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Родитель с ребенком заходит в кабинет ,врач предлагает расположить ребенка на кушетке.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 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Проставление в Талоне проф.осмотра фактического времени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Родитель раздевает пациента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60сек.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Поиск пациента в ПО «Поликлиника» и открытие ЭМК, заполнение электронного статталона в ЭМК. Знакомство с меддокументацией.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Врач проводит УЗИ органов брюшной полости, почек, эхокардиографию, НСГ, тазобедренных суставов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600сек.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 озвученной информации врача ввод данных осмотра в ЭМК.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Врач дает рекомендации. Родитель одевает ребенка, заслушивает рекомендации врача.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180сек.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Выдача рекомендаций пациенту. Распечатка осмотра.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Чтение и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подписывание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распечатки осмотра. Пациент выходит из кабинета.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55сек.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Вклеивание распечатки осмотра в карту, приглашение следующего пациента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900 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Утвердил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800" dirty="0" err="1" smtClean="0">
                          <a:effectLst/>
                          <a:latin typeface="Times New Roman"/>
                          <a:ea typeface="Times New Roman"/>
                        </a:rPr>
                        <a:t>Зав.дет.поликл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. Отд. поликлиники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Подпись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Врач УЗИ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Перевозчикова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Ю.Ю.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11360"/>
              </p:ext>
            </p:extLst>
          </p:nvPr>
        </p:nvGraphicFramePr>
        <p:xfrm>
          <a:off x="611785" y="1786113"/>
          <a:ext cx="4952253" cy="4512286"/>
        </p:xfrm>
        <a:graphic>
          <a:graphicData uri="http://schemas.openxmlformats.org/drawingml/2006/table">
            <a:tbl>
              <a:tblPr firstRow="1" firstCol="1" bandRow="1"/>
              <a:tblGrid>
                <a:gridCol w="600556"/>
                <a:gridCol w="593315"/>
                <a:gridCol w="1151452"/>
                <a:gridCol w="484279"/>
                <a:gridCol w="150417"/>
                <a:gridCol w="227956"/>
                <a:gridCol w="592826"/>
                <a:gridCol w="1151452"/>
              </a:tblGrid>
              <a:tr h="119494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Игринская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РБ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Стандартная операционная карта (СОК)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СОК №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Профилактический осмотр детей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Рабочее место врача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Такт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ВЦ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Прием пациента врачом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неврологом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Действия врача.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45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Рабочее место медсестры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900сек.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900 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№ перехода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Действия врача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время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Действия медсестры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Родитель с ребенком заходит в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кабинет, врач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предлагает расположить ребенка на кушетке.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 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Проставление в Талоне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проф.осмотра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фактического времени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Родитель раздевает пациента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60сек.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Поиск пациента в ПО «Поликлиника» и открытие ЭМК, заполнение электронного статталона в ЭМК. Знакомство с меддокументацией.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Врач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проводит</a:t>
                      </a:r>
                      <a:r>
                        <a:rPr lang="ru-RU" sz="800" baseline="0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800" baseline="0" dirty="0" err="1" smtClean="0">
                          <a:effectLst/>
                          <a:latin typeface="Times New Roman"/>
                          <a:ea typeface="Times New Roman"/>
                        </a:rPr>
                        <a:t>неврлогич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600сек.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По озвученной информации врача ввод данных осмотра в ЭМК.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Врач дает рекомендации. Родитель одевает ребенка, заслушивает рекомендации врача.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180сек.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Выдача рекомендаций пациенту. Распечатка осмотра.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Чтение и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подписывание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 распечатки осмотра. Пациент выходит из кабинета.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55сек.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Вклеивание распечатки осмотра в карту, приглашение следующего пациента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900 сек.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Утвердил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800" dirty="0" err="1" smtClean="0">
                          <a:effectLst/>
                          <a:latin typeface="Times New Roman"/>
                          <a:ea typeface="Times New Roman"/>
                        </a:rPr>
                        <a:t>Зав.дет.поликл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. Отд. поликлиники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Подпись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Врач УЗИ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Перевозчикова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Ю.Ю.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8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9623"/>
            <a:ext cx="10972800" cy="76648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353393"/>
              </p:ext>
            </p:extLst>
          </p:nvPr>
        </p:nvGraphicFramePr>
        <p:xfrm>
          <a:off x="1226620" y="1648582"/>
          <a:ext cx="9870141" cy="4957638"/>
        </p:xfrm>
        <a:graphic>
          <a:graphicData uri="http://schemas.openxmlformats.org/drawingml/2006/table">
            <a:tbl>
              <a:tblPr firstRow="1" firstCol="1" bandRow="1"/>
              <a:tblGrid>
                <a:gridCol w="980552"/>
                <a:gridCol w="1093076"/>
                <a:gridCol w="2361809"/>
                <a:gridCol w="276288"/>
                <a:gridCol w="804603"/>
                <a:gridCol w="1045218"/>
                <a:gridCol w="924910"/>
                <a:gridCol w="1124607"/>
                <a:gridCol w="1259078"/>
              </a:tblGrid>
              <a:tr h="171137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</a:rPr>
                        <a:t>Игринская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 РБ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Стандартная операционная карта (СОК)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СОК №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13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Профилактический осмотр детей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13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Рабочее место врача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Такт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ВЦ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Прием пациента врачом УЗД детей 1 месяца жизни.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Действия врача.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568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Рабочее место медсестры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900сек.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900 сек.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№ перехода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Действия врача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время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Действия медсестры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Родитель с ребенком заходит в кабинет ,врач предлагает расположить ребенка на кушетке.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5 сек.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Проставление в Талоне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</a:rPr>
                        <a:t>проф.осмотра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 фактического времени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1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Родитель раздевает пациента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60сек.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Поиск пациента в ПО «Поликлиника» и открытие ЭМК, заполнение электронного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</a:rPr>
                        <a:t>статталона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 в ЭМК. Знакомство с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</a:rPr>
                        <a:t>меддокументацией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Врач проводит УЗИ органов брюшной полости, почек, эхокардиографию, НСГ, тазобедренных суставов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600сек.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По озвученной информации врача ввод данных осмотра в ЭМК.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Врач дает рекомендации. Родитель одевает ребенка, заслушивает рекомендации врача.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180сек.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Выдача рекомендаций пациенту. Распечатка осмотра.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Чтение и подписывание распечатки осмотра. Пациент выходит из кабинета.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55сек.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Вклеивание распечатки осмотра в карту, приглашение следующего пациента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900 сек.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13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dirty="0" err="1" smtClean="0">
                          <a:effectLst/>
                          <a:latin typeface="Times New Roman"/>
                          <a:ea typeface="Times New Roman"/>
                        </a:rPr>
                        <a:t>Зав.дет.поликл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. Отд. поликлиники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1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8783" marR="48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783" marR="48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71145" y="1262005"/>
            <a:ext cx="8187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Стандартизация в рамках проекта (</a:t>
            </a:r>
            <a:r>
              <a:rPr lang="ru-RU" dirty="0" err="1"/>
              <a:t>СОПы</a:t>
            </a:r>
            <a:r>
              <a:rPr lang="ru-RU" dirty="0"/>
              <a:t>, </a:t>
            </a:r>
            <a:r>
              <a:rPr lang="ru-RU" dirty="0" err="1"/>
              <a:t>СОКи</a:t>
            </a:r>
            <a:r>
              <a:rPr lang="ru-RU" dirty="0"/>
              <a:t>, алгоритмы и </a:t>
            </a:r>
            <a:r>
              <a:rPr lang="ru-RU" dirty="0" err="1"/>
              <a:t>др</a:t>
            </a:r>
            <a:r>
              <a:rPr lang="ru-RU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68906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80" y="1277471"/>
            <a:ext cx="10636370" cy="534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696754" y="295275"/>
            <a:ext cx="1126945" cy="811455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3" y="323924"/>
            <a:ext cx="10797989" cy="81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4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89" y="1368046"/>
            <a:ext cx="3980744" cy="509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696754" y="295275"/>
            <a:ext cx="1126945" cy="811455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9" y="295274"/>
            <a:ext cx="10233212" cy="81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887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52401"/>
            <a:ext cx="9811109" cy="8881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5135592" cy="4626634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9842" y="1621766"/>
            <a:ext cx="9437298" cy="923330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6848"/>
                </a:solidFill>
              </a:rPr>
              <a:t>  </a:t>
            </a:r>
            <a:endParaRPr lang="ru-RU" sz="2000" dirty="0">
              <a:solidFill>
                <a:srgbClr val="006848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4" y="1258888"/>
            <a:ext cx="10903790" cy="519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4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9811109" cy="10640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endParaRPr lang="ru-RU" sz="24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599" y="1840088"/>
            <a:ext cx="9557321" cy="4310545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9554" y="1166597"/>
            <a:ext cx="9207367" cy="523220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Рабочая группа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689817"/>
            <a:ext cx="6310312" cy="4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619809"/>
              </p:ext>
            </p:extLst>
          </p:nvPr>
        </p:nvGraphicFramePr>
        <p:xfrm>
          <a:off x="543013" y="2269066"/>
          <a:ext cx="10611556" cy="3762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566"/>
                <a:gridCol w="2222580"/>
                <a:gridCol w="2751341"/>
                <a:gridCol w="4082069"/>
              </a:tblGrid>
              <a:tr h="16525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Отв. за этап участия (роль)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47511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Перевозчикова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Ю.Ю.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БУЗ УР «</a:t>
                      </a: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Игринская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РБ МЗ УР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Районный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педиатр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</a:p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регламентирующей документации,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проведение картирования процесса</a:t>
                      </a:r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5517"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Осотова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И.А.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БУЗ УР «</a:t>
                      </a: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Игринская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 МЗ УР»</a:t>
                      </a:r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Медицинская сестра участковая</a:t>
                      </a:r>
                    </a:p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сбора информации по предложениям пациентов и сотрудников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Ившина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М.О.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БУЗ УР «</a:t>
                      </a: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Игринская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 МЗ УР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Ст.мед.сестра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дет.поликл.отделения</a:t>
                      </a:r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алгоритмов проведения </a:t>
                      </a:r>
                      <a:r>
                        <a:rPr lang="ru-RU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проф.осмотров</a:t>
                      </a:r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62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Перевощикова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Н.Л.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БУЗ УР «</a:t>
                      </a: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Игринская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 МЗ УР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Регистратор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рационального маршрута пациентов,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975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Тихонов А.В.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БУЗ УР «</a:t>
                      </a: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Игринская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 МЗ УР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Системный администратор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 за информатизацию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228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Осотова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И.А.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БУЗ УР «</a:t>
                      </a: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Игринская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 МЗ УР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Медицинская сестра участковая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фотофиксации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 хронометража</a:t>
                      </a:r>
                    </a:p>
                    <a:p>
                      <a:pPr algn="ctr"/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184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09600" y="370936"/>
            <a:ext cx="9811109" cy="845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6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4" y="1941689"/>
            <a:ext cx="10757139" cy="4916311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750790" y="148625"/>
            <a:ext cx="1338263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8798" y="1266882"/>
            <a:ext cx="7150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Карточка проекта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Организация проведения профилактических осмотров детей  до года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657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7" y="276045"/>
            <a:ext cx="11680166" cy="63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9811109" cy="10640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endParaRPr lang="ru-RU" sz="24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600" y="1524000"/>
            <a:ext cx="5135592" cy="4626634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9842" y="1181818"/>
            <a:ext cx="9437298" cy="461665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текущего состояния 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70" y="1896035"/>
            <a:ext cx="9100867" cy="349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7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8276" y="152400"/>
            <a:ext cx="9632433" cy="10640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endParaRPr lang="ru-RU" sz="24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599089" y="2428439"/>
            <a:ext cx="10914529" cy="4108995"/>
          </a:xfrm>
        </p:spPr>
        <p:txBody>
          <a:bodyPr numCol="2"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ru-RU" altLang="ru-RU" sz="1400" u="sng" dirty="0" smtClean="0">
                <a:latin typeface="Times New Roman" pitchFamily="18" charset="0"/>
                <a:cs typeface="Times New Roman" pitchFamily="18" charset="0"/>
              </a:rPr>
              <a:t>Анкетирование: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-46,4% родителей пожаловались на очереди при прохождении 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sz="1200" dirty="0" err="1" smtClean="0">
                <a:latin typeface="Times New Roman" pitchFamily="18" charset="0"/>
                <a:cs typeface="Times New Roman" pitchFamily="18" charset="0"/>
              </a:rPr>
              <a:t>профосмотров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15,8 %  родителей жаловались на нехватку узких специалистов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-11,2 % родителей не устраивала разбросанность кабинетов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-8,2%   родителей не устраивало смешение потоков  «больных» и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здоровых» детей</a:t>
            </a: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27419" y="1258888"/>
            <a:ext cx="9437298" cy="830997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текущего состояния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(КПСЦ, анкетирование, диаграмма спагетти, данные хронометража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895503"/>
              </p:ext>
            </p:extLst>
          </p:nvPr>
        </p:nvGraphicFramePr>
        <p:xfrm>
          <a:off x="5432612" y="2397654"/>
          <a:ext cx="6212541" cy="4241565"/>
        </p:xfrm>
        <a:graphic>
          <a:graphicData uri="http://schemas.openxmlformats.org/drawingml/2006/table">
            <a:tbl>
              <a:tblPr firstRow="1" firstCol="1" bandRow="1"/>
              <a:tblGrid>
                <a:gridCol w="335587"/>
                <a:gridCol w="3616725"/>
                <a:gridCol w="1226130"/>
                <a:gridCol w="1034099"/>
              </a:tblGrid>
              <a:tr h="642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 операции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Расстояние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(м)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 операции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(сек)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Вход и ожидание в регистратуре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Регистратура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в кабинет УЗИ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Кабинет УЗИ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к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хирургу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хирурга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у 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окулиста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1520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окулиста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ожидание у  стоматолога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стоматолога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к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неврологу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невролога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к педиатру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педиатра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420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Выход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11900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сек.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57799" y="2089885"/>
            <a:ext cx="5789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проведения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профосмотров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1 мес.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98604"/>
              </p:ext>
            </p:extLst>
          </p:nvPr>
        </p:nvGraphicFramePr>
        <p:xfrm>
          <a:off x="5353424" y="3621685"/>
          <a:ext cx="6278284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571"/>
                <a:gridCol w="1569571"/>
                <a:gridCol w="1569571"/>
                <a:gridCol w="1569571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850045"/>
              </p:ext>
            </p:extLst>
          </p:nvPr>
        </p:nvGraphicFramePr>
        <p:xfrm>
          <a:off x="2353236" y="2138083"/>
          <a:ext cx="9238129" cy="4604352"/>
        </p:xfrm>
        <a:graphic>
          <a:graphicData uri="http://schemas.openxmlformats.org/drawingml/2006/table">
            <a:tbl>
              <a:tblPr firstRow="1" firstCol="1" bandRow="1"/>
              <a:tblGrid>
                <a:gridCol w="1183341"/>
                <a:gridCol w="4329953"/>
                <a:gridCol w="1721223"/>
                <a:gridCol w="2003612"/>
              </a:tblGrid>
              <a:tr h="201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 операции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Расстояние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операции(сек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Вход и ожидание в регистратуре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Регистратура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лаборатории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Лаборатория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в 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кабинете ЭКГ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Кабинет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ЭКГ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к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окулисту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окулиста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у 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стоматолога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стоматолога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ожидание у  невролога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2560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невролога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к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ортопеду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Осмотр ортопеда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Переход и ожидание к 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отоларингологу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Осмотр отоларинголога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Переход и ожидание к педиатру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Осмотр педиатра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Выход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12890 сек.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9811109" cy="10640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endParaRPr lang="ru-RU" sz="2400" dirty="0">
              <a:solidFill>
                <a:srgbClr val="0068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609599" y="2514600"/>
            <a:ext cx="10914529" cy="3636033"/>
          </a:xfrm>
        </p:spPr>
        <p:txBody>
          <a:bodyPr numCol="2"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6848"/>
                </a:solidFill>
                <a:latin typeface="Tahoma" pitchFamily="34" charset="0"/>
                <a:cs typeface="Tahoma" pitchFamily="34" charset="0"/>
              </a:rPr>
              <a:t>		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27419" y="1258888"/>
            <a:ext cx="9437298" cy="461665"/>
          </a:xfrm>
          <a:prstGeom prst="rect">
            <a:avLst/>
          </a:prstGeom>
          <a:noFill/>
          <a:ln>
            <a:solidFill>
              <a:srgbClr val="00684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текущего состояния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(КПСЦ, анкетирование,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данные хронометража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160059" y="1764108"/>
            <a:ext cx="713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проведения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профосмотров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детей  в 12 мес.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8" y="1258888"/>
            <a:ext cx="10986246" cy="516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39703" r="30923" b="35989"/>
          <a:stretch>
            <a:fillRect/>
          </a:stretch>
        </p:blipFill>
        <p:spPr bwMode="auto">
          <a:xfrm>
            <a:off x="10485438" y="295275"/>
            <a:ext cx="1338262" cy="963613"/>
          </a:xfrm>
          <a:prstGeom prst="rect">
            <a:avLst/>
          </a:prstGeom>
          <a:noFill/>
          <a:ln w="9525">
            <a:solidFill>
              <a:srgbClr val="0068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7382" y="453915"/>
            <a:ext cx="9587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Наименование проекта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профилактических осмотров детей  до года» </a:t>
            </a: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936376" y="3550024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634234" y="3541060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098342" y="3505202"/>
            <a:ext cx="319202" cy="13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56294" y="3523131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153399" y="3523131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994692" y="3518649"/>
            <a:ext cx="319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167283" y="3734690"/>
            <a:ext cx="3442446" cy="1052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6-конечная звезда 5"/>
          <p:cNvSpPr/>
          <p:nvPr/>
        </p:nvSpPr>
        <p:spPr>
          <a:xfrm>
            <a:off x="6808840" y="4881281"/>
            <a:ext cx="463374" cy="551329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6-конечная звезда 17"/>
          <p:cNvSpPr/>
          <p:nvPr/>
        </p:nvSpPr>
        <p:spPr>
          <a:xfrm>
            <a:off x="10154293" y="2504522"/>
            <a:ext cx="455435" cy="55805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6-конечная звезда 18"/>
          <p:cNvSpPr/>
          <p:nvPr/>
        </p:nvSpPr>
        <p:spPr>
          <a:xfrm>
            <a:off x="6870565" y="3550023"/>
            <a:ext cx="531709" cy="574629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2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20" name="6-конечная звезда 19"/>
          <p:cNvSpPr/>
          <p:nvPr/>
        </p:nvSpPr>
        <p:spPr>
          <a:xfrm>
            <a:off x="2028742" y="2836213"/>
            <a:ext cx="411567" cy="45272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3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6-конечная звезда 20"/>
          <p:cNvSpPr/>
          <p:nvPr/>
        </p:nvSpPr>
        <p:spPr>
          <a:xfrm>
            <a:off x="6815895" y="2566149"/>
            <a:ext cx="456318" cy="549089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2862</TotalTime>
  <Words>2512</Words>
  <Application>Microsoft Office PowerPoint</Application>
  <PresentationFormat>Произвольный</PresentationFormat>
  <Paragraphs>930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БУЗ УР « Игринская РБ МЗ УР»</vt:lpstr>
      <vt:lpstr>Наименование проекта «Организация проведения профилактических осмотров детей  до года»  </vt:lpstr>
      <vt:lpstr>Наименование проекта «Организация проведения профилактических осмотров детей  до года» </vt:lpstr>
      <vt:lpstr>Наименование проекта «Организация проведения профилактических осмотров детей  до года» </vt:lpstr>
      <vt:lpstr>Презентация PowerPoint</vt:lpstr>
      <vt:lpstr>Наименование проекта «Организация проведения профилактических осмотров детей  до года» </vt:lpstr>
      <vt:lpstr>Наименование проекта «Организация проведения профилактических осмотров детей  до года» </vt:lpstr>
      <vt:lpstr>Наименование проекта «Организация проведения профилактических осмотров детей  до года» </vt:lpstr>
      <vt:lpstr>Презентация PowerPoint</vt:lpstr>
      <vt:lpstr>Наименование проекта «Организация проведения профилактических  осмотров  детей  до года» </vt:lpstr>
      <vt:lpstr>Наименование проекта «Организация проведения профилактических осмотров детей  до года»  </vt:lpstr>
      <vt:lpstr>Наименование проекта «Организация проведения профилактических осмотров детей  до года»  </vt:lpstr>
      <vt:lpstr> </vt:lpstr>
      <vt:lpstr>Наименование проекта «Организация проведения профилактических осмотров детей  до года»  </vt:lpstr>
      <vt:lpstr>Наименование проекта «Организация проведения профилактических осмотров детей  до года»  </vt:lpstr>
      <vt:lpstr>Наименование проекта «Организация проведения профилактических осмотров детей  до года»  </vt:lpstr>
      <vt:lpstr>Наименование проекта «Организация проведения профилактических осмотров детей  до года»  </vt:lpstr>
      <vt:lpstr>Наименование проекта «Организация проведения профилактических осмотров детей  до года»  </vt:lpstr>
      <vt:lpstr>Наименование проекта «Организация проведения профилактических осмотров детей  до года»  </vt:lpstr>
      <vt:lpstr>Наименование проекта «Организация проведения профилактических осмотров детей  до года»  </vt:lpstr>
      <vt:lpstr>Наименование проекта «Организация проведения профилактических осмотров детей  до года»  </vt:lpstr>
      <vt:lpstr>Наименование проекта «Организация проведения профилактических осмотров детей  до года»  </vt:lpstr>
      <vt:lpstr>Наименование проекта «Организация проведения профилактических осмотров детей  до года»  </vt:lpstr>
      <vt:lpstr>Презентация PowerPoint</vt:lpstr>
      <vt:lpstr>Презентация PowerPoint</vt:lpstr>
      <vt:lpstr>Наименование проекта «Организация проведения профилактических осмотров детей  до года»  </vt:lpstr>
    </vt:vector>
  </TitlesOfParts>
  <Company>БУЗ УР "РМИАЦ МЗ УР"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БУЗ УР «РМИАЦ МЗ УР»</dc:title>
  <dc:creator>Татьяна В. Булдакова</dc:creator>
  <cp:lastModifiedBy>SumarokovaOV</cp:lastModifiedBy>
  <cp:revision>232</cp:revision>
  <cp:lastPrinted>2019-10-06T13:13:42Z</cp:lastPrinted>
  <dcterms:created xsi:type="dcterms:W3CDTF">2019-01-19T10:44:31Z</dcterms:created>
  <dcterms:modified xsi:type="dcterms:W3CDTF">2019-10-06T13:18:10Z</dcterms:modified>
  <cp:version/>
</cp:coreProperties>
</file>